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5" r:id="rId2"/>
    <p:sldId id="288" r:id="rId3"/>
    <p:sldId id="286" r:id="rId4"/>
    <p:sldId id="287" r:id="rId5"/>
    <p:sldId id="256" r:id="rId6"/>
    <p:sldId id="270" r:id="rId7"/>
    <p:sldId id="257" r:id="rId8"/>
    <p:sldId id="272" r:id="rId9"/>
    <p:sldId id="273" r:id="rId10"/>
    <p:sldId id="258" r:id="rId11"/>
    <p:sldId id="259" r:id="rId12"/>
    <p:sldId id="274" r:id="rId13"/>
    <p:sldId id="260" r:id="rId14"/>
    <p:sldId id="275" r:id="rId15"/>
    <p:sldId id="267" r:id="rId16"/>
    <p:sldId id="276" r:id="rId17"/>
    <p:sldId id="283" r:id="rId18"/>
    <p:sldId id="284" r:id="rId19"/>
    <p:sldId id="282" r:id="rId20"/>
    <p:sldId id="268" r:id="rId21"/>
    <p:sldId id="261" r:id="rId22"/>
    <p:sldId id="277" r:id="rId23"/>
    <p:sldId id="262" r:id="rId24"/>
    <p:sldId id="278" r:id="rId25"/>
    <p:sldId id="263" r:id="rId26"/>
    <p:sldId id="279" r:id="rId27"/>
    <p:sldId id="281" r:id="rId28"/>
    <p:sldId id="265" r:id="rId29"/>
    <p:sldId id="264" r:id="rId30"/>
    <p:sldId id="280" r:id="rId31"/>
    <p:sldId id="292" r:id="rId32"/>
    <p:sldId id="293"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Lewis" initials="KL" lastIdx="8" clrIdx="0">
    <p:extLst>
      <p:ext uri="{19B8F6BF-5375-455C-9EA6-DF929625EA0E}">
        <p15:presenceInfo xmlns:p15="http://schemas.microsoft.com/office/powerpoint/2012/main" userId="S::lewisk445@hwbcymru.net::75f93dbb-3eb4-469c-a1d7-fc13a0c683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CBF"/>
    <a:srgbClr val="8CC53F"/>
    <a:srgbClr val="00ABEE"/>
    <a:srgbClr val="B2D23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C4909-4DF1-4FD0-978A-C80484080448}" v="1630" dt="2020-08-11T07:48:50.945"/>
    <p1510:client id="{185B34BB-EC11-4C3C-9641-FC9264FE8A8B}" v="37" dt="2020-08-11T09:55:32.992"/>
    <p1510:client id="{7923CFCF-1DAA-422A-9790-3B7E8A3048BA}" v="1" dt="2020-08-11T07:42:09.667"/>
    <p1510:client id="{7B49C7EC-241B-40C0-971C-7A5A8B5210BA}" v="36" dt="2020-08-31T18:53:02.787"/>
    <p1510:client id="{95355AA3-2799-D04B-BD14-EC26E60852D1}" v="8" dt="2020-08-11T17:09:50.799"/>
    <p1510:client id="{FAF38B32-A392-4D4F-8660-0150225BA1AA}" v="38" dt="2020-08-11T07:50:28.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p:restoredTop sz="94694"/>
  </p:normalViewPr>
  <p:slideViewPr>
    <p:cSldViewPr snapToGrid="0">
      <p:cViewPr varScale="1">
        <p:scale>
          <a:sx n="42" d="100"/>
          <a:sy n="42" d="100"/>
        </p:scale>
        <p:origin x="84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Gould" userId="100320004c1a29d7" providerId="None" clId="Web-{7B49C7EC-241B-40C0-971C-7A5A8B5210BA}"/>
    <pc:docChg chg="modSld">
      <pc:chgData name="N Gould" userId="100320004c1a29d7" providerId="None" clId="Web-{7B49C7EC-241B-40C0-971C-7A5A8B5210BA}" dt="2020-08-31T18:53:02.787" v="34" actId="20577"/>
      <pc:docMkLst>
        <pc:docMk/>
      </pc:docMkLst>
      <pc:sldChg chg="modSp">
        <pc:chgData name="N Gould" userId="100320004c1a29d7" providerId="None" clId="Web-{7B49C7EC-241B-40C0-971C-7A5A8B5210BA}" dt="2020-08-31T18:49:53.930" v="26" actId="1076"/>
        <pc:sldMkLst>
          <pc:docMk/>
          <pc:sldMk cId="4277481349" sldId="259"/>
        </pc:sldMkLst>
        <pc:spChg chg="mod">
          <ac:chgData name="N Gould" userId="100320004c1a29d7" providerId="None" clId="Web-{7B49C7EC-241B-40C0-971C-7A5A8B5210BA}" dt="2020-08-31T18:49:51.633" v="25" actId="14100"/>
          <ac:spMkLst>
            <pc:docMk/>
            <pc:sldMk cId="4277481349" sldId="259"/>
            <ac:spMk id="5" creationId="{E9900A2A-C25A-4D7E-97EB-2CF38FDC55D3}"/>
          </ac:spMkLst>
        </pc:spChg>
        <pc:picChg chg="mod">
          <ac:chgData name="N Gould" userId="100320004c1a29d7" providerId="None" clId="Web-{7B49C7EC-241B-40C0-971C-7A5A8B5210BA}" dt="2020-08-31T18:49:53.930" v="26" actId="1076"/>
          <ac:picMkLst>
            <pc:docMk/>
            <pc:sldMk cId="4277481349" sldId="259"/>
            <ac:picMk id="10" creationId="{FEA3E9B8-F1F5-5445-9F05-FAFF263609F7}"/>
          </ac:picMkLst>
        </pc:picChg>
      </pc:sldChg>
      <pc:sldChg chg="modSp">
        <pc:chgData name="N Gould" userId="100320004c1a29d7" providerId="None" clId="Web-{7B49C7EC-241B-40C0-971C-7A5A8B5210BA}" dt="2020-08-31T18:49:59.601" v="27" actId="1076"/>
        <pc:sldMkLst>
          <pc:docMk/>
          <pc:sldMk cId="3545929112" sldId="260"/>
        </pc:sldMkLst>
        <pc:picChg chg="mod">
          <ac:chgData name="N Gould" userId="100320004c1a29d7" providerId="None" clId="Web-{7B49C7EC-241B-40C0-971C-7A5A8B5210BA}" dt="2020-08-31T18:49:59.601" v="27" actId="1076"/>
          <ac:picMkLst>
            <pc:docMk/>
            <pc:sldMk cId="3545929112" sldId="260"/>
            <ac:picMk id="9" creationId="{5F6A130F-CE6E-344E-B67D-5703AA0FB727}"/>
          </ac:picMkLst>
        </pc:picChg>
      </pc:sldChg>
      <pc:sldChg chg="modSp">
        <pc:chgData name="N Gould" userId="100320004c1a29d7" providerId="None" clId="Web-{7B49C7EC-241B-40C0-971C-7A5A8B5210BA}" dt="2020-08-31T18:50:05.055" v="28" actId="1076"/>
        <pc:sldMkLst>
          <pc:docMk/>
          <pc:sldMk cId="2299934300" sldId="267"/>
        </pc:sldMkLst>
        <pc:picChg chg="mod">
          <ac:chgData name="N Gould" userId="100320004c1a29d7" providerId="None" clId="Web-{7B49C7EC-241B-40C0-971C-7A5A8B5210BA}" dt="2020-08-31T18:50:05.055" v="28" actId="1076"/>
          <ac:picMkLst>
            <pc:docMk/>
            <pc:sldMk cId="2299934300" sldId="267"/>
            <ac:picMk id="10" creationId="{41B35C84-FD0D-BC40-9D7F-5BD27306AB64}"/>
          </ac:picMkLst>
        </pc:picChg>
      </pc:sldChg>
      <pc:sldChg chg="modSp">
        <pc:chgData name="N Gould" userId="100320004c1a29d7" providerId="None" clId="Web-{7B49C7EC-241B-40C0-971C-7A5A8B5210BA}" dt="2020-08-31T18:53:02.787" v="34" actId="20577"/>
        <pc:sldMkLst>
          <pc:docMk/>
          <pc:sldMk cId="1425764271" sldId="286"/>
        </pc:sldMkLst>
        <pc:spChg chg="mod">
          <ac:chgData name="N Gould" userId="100320004c1a29d7" providerId="None" clId="Web-{7B49C7EC-241B-40C0-971C-7A5A8B5210BA}" dt="2020-08-31T18:53:02.787" v="34" actId="20577"/>
          <ac:spMkLst>
            <pc:docMk/>
            <pc:sldMk cId="1425764271" sldId="286"/>
            <ac:spMk id="3" creationId="{DF614496-8714-4C31-8F12-B6EAD2D9C07F}"/>
          </ac:spMkLst>
        </pc:spChg>
        <pc:spChg chg="mod">
          <ac:chgData name="N Gould" userId="100320004c1a29d7" providerId="None" clId="Web-{7B49C7EC-241B-40C0-971C-7A5A8B5210BA}" dt="2020-08-31T18:49:29.149" v="22" actId="1076"/>
          <ac:spMkLst>
            <pc:docMk/>
            <pc:sldMk cId="1425764271" sldId="286"/>
            <ac:spMk id="4" creationId="{0676D139-309B-4CD8-BCBE-47D5FAC65C3A}"/>
          </ac:spMkLst>
        </pc:spChg>
      </pc:sldChg>
      <pc:sldChg chg="modSp">
        <pc:chgData name="N Gould" userId="100320004c1a29d7" providerId="None" clId="Web-{7B49C7EC-241B-40C0-971C-7A5A8B5210BA}" dt="2020-08-31T18:48:53.461" v="16" actId="20577"/>
        <pc:sldMkLst>
          <pc:docMk/>
          <pc:sldMk cId="1395454091" sldId="287"/>
        </pc:sldMkLst>
        <pc:spChg chg="mod">
          <ac:chgData name="N Gould" userId="100320004c1a29d7" providerId="None" clId="Web-{7B49C7EC-241B-40C0-971C-7A5A8B5210BA}" dt="2020-08-31T18:48:53.461" v="16" actId="20577"/>
          <ac:spMkLst>
            <pc:docMk/>
            <pc:sldMk cId="1395454091" sldId="287"/>
            <ac:spMk id="2" creationId="{4323F5B0-57ED-4A52-B627-CF8C2FCDF2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2C7AF-01ED-3542-9CB1-4277BD2D307A}" type="datetimeFigureOut">
              <a:rPr lang="en-US" smtClean="0"/>
              <a:t>9/3/2020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ACEE-83A1-6049-BBE4-1DC38B0AAE78}" type="slidenum">
              <a:rPr lang="en-US" smtClean="0"/>
              <a:t>‹#›</a:t>
            </a:fld>
            <a:endParaRPr lang="en-US"/>
          </a:p>
        </p:txBody>
      </p:sp>
    </p:spTree>
    <p:extLst>
      <p:ext uri="{BB962C8B-B14F-4D97-AF65-F5344CB8AC3E}">
        <p14:creationId xmlns:p14="http://schemas.microsoft.com/office/powerpoint/2010/main" val="323479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D2B8-E88D-4735-9EAF-036A5CC6C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5D3A71-9446-42EF-BDB9-86BCADF26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A4C63-3F2B-4FC2-9B7F-DB1DDF2BA89E}"/>
              </a:ext>
            </a:extLst>
          </p:cNvPr>
          <p:cNvSpPr>
            <a:spLocks noGrp="1"/>
          </p:cNvSpPr>
          <p:nvPr>
            <p:ph type="dt" sz="half" idx="10"/>
          </p:nvPr>
        </p:nvSpPr>
        <p:spPr/>
        <p:txBody>
          <a:bodyPr/>
          <a:lstStyle/>
          <a:p>
            <a:fld id="{8283525B-948C-764A-B161-61C82F7A19C2}" type="datetime1">
              <a:rPr lang="en-GB" smtClean="0"/>
              <a:t>03/09/2020</a:t>
            </a:fld>
            <a:endParaRPr lang="en-GB"/>
          </a:p>
        </p:txBody>
      </p:sp>
      <p:sp>
        <p:nvSpPr>
          <p:cNvPr id="5" name="Footer Placeholder 4">
            <a:extLst>
              <a:ext uri="{FF2B5EF4-FFF2-40B4-BE49-F238E27FC236}">
                <a16:creationId xmlns:a16="http://schemas.microsoft.com/office/drawing/2014/main" id="{336B62B6-4CA2-4BCB-8B06-D6E8181ED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5A7581-4069-4C3F-9486-3723725B4199}"/>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214951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B3D-EFCF-4FD5-A2C2-A60AD6CCAD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158CA2-71B8-47C9-96EF-27F1D3273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558C7D-9FA9-4F70-B72D-A303F86DD723}"/>
              </a:ext>
            </a:extLst>
          </p:cNvPr>
          <p:cNvSpPr>
            <a:spLocks noGrp="1"/>
          </p:cNvSpPr>
          <p:nvPr>
            <p:ph type="dt" sz="half" idx="10"/>
          </p:nvPr>
        </p:nvSpPr>
        <p:spPr/>
        <p:txBody>
          <a:bodyPr/>
          <a:lstStyle/>
          <a:p>
            <a:fld id="{7946A974-2A2B-E245-8B7F-A4C8279177DB}" type="datetime1">
              <a:rPr lang="en-GB" smtClean="0"/>
              <a:t>03/09/2020</a:t>
            </a:fld>
            <a:endParaRPr lang="en-GB"/>
          </a:p>
        </p:txBody>
      </p:sp>
      <p:sp>
        <p:nvSpPr>
          <p:cNvPr id="5" name="Footer Placeholder 4">
            <a:extLst>
              <a:ext uri="{FF2B5EF4-FFF2-40B4-BE49-F238E27FC236}">
                <a16:creationId xmlns:a16="http://schemas.microsoft.com/office/drawing/2014/main" id="{E68A075D-983C-46A6-9B7E-CC4814A8F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BDF791-EC18-4335-8245-9E5D69E76E61}"/>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218158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08745-356A-47BE-BA43-792B946A55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68BB37-942F-468A-8C14-75D4A665AD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C15F30-1D6F-463E-BDD8-9E13607C4336}"/>
              </a:ext>
            </a:extLst>
          </p:cNvPr>
          <p:cNvSpPr>
            <a:spLocks noGrp="1"/>
          </p:cNvSpPr>
          <p:nvPr>
            <p:ph type="dt" sz="half" idx="10"/>
          </p:nvPr>
        </p:nvSpPr>
        <p:spPr/>
        <p:txBody>
          <a:bodyPr/>
          <a:lstStyle/>
          <a:p>
            <a:fld id="{64063B11-A7D6-E447-9A39-AEBF58784A64}" type="datetime1">
              <a:rPr lang="en-GB" smtClean="0"/>
              <a:t>03/09/2020</a:t>
            </a:fld>
            <a:endParaRPr lang="en-GB"/>
          </a:p>
        </p:txBody>
      </p:sp>
      <p:sp>
        <p:nvSpPr>
          <p:cNvPr id="5" name="Footer Placeholder 4">
            <a:extLst>
              <a:ext uri="{FF2B5EF4-FFF2-40B4-BE49-F238E27FC236}">
                <a16:creationId xmlns:a16="http://schemas.microsoft.com/office/drawing/2014/main" id="{D71F1809-6BDA-48FF-990B-D75332AB5B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3B2819-1E39-470E-A7E1-6278AF8A06CB}"/>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134187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BF50-A426-4C4A-BA5E-5E4A860FF5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9B3A4B-686A-4D4F-AE80-5DDC6A5CA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C3E05D-67C2-4938-BF61-173C638FD259}"/>
              </a:ext>
            </a:extLst>
          </p:cNvPr>
          <p:cNvSpPr>
            <a:spLocks noGrp="1"/>
          </p:cNvSpPr>
          <p:nvPr>
            <p:ph type="dt" sz="half" idx="10"/>
          </p:nvPr>
        </p:nvSpPr>
        <p:spPr/>
        <p:txBody>
          <a:bodyPr/>
          <a:lstStyle/>
          <a:p>
            <a:fld id="{6F6159F2-F946-CB4A-9F86-06199A085C19}" type="datetime1">
              <a:rPr lang="en-GB" smtClean="0"/>
              <a:t>03/09/2020</a:t>
            </a:fld>
            <a:endParaRPr lang="en-GB"/>
          </a:p>
        </p:txBody>
      </p:sp>
      <p:sp>
        <p:nvSpPr>
          <p:cNvPr id="5" name="Footer Placeholder 4">
            <a:extLst>
              <a:ext uri="{FF2B5EF4-FFF2-40B4-BE49-F238E27FC236}">
                <a16:creationId xmlns:a16="http://schemas.microsoft.com/office/drawing/2014/main" id="{429BA2D4-9FB6-4371-8CF6-7E48C1AA9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C22D21-328B-47E8-A504-45AA96B37A00}"/>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332053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679F-B43E-4DE9-9DD6-4F44E562C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792AF9-2B09-4ED7-AC0F-696C9BB6D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CEEF84-CD50-4722-BA39-A557DF2D2D38}"/>
              </a:ext>
            </a:extLst>
          </p:cNvPr>
          <p:cNvSpPr>
            <a:spLocks noGrp="1"/>
          </p:cNvSpPr>
          <p:nvPr>
            <p:ph type="dt" sz="half" idx="10"/>
          </p:nvPr>
        </p:nvSpPr>
        <p:spPr/>
        <p:txBody>
          <a:bodyPr/>
          <a:lstStyle/>
          <a:p>
            <a:fld id="{423A399E-83AA-174E-B374-5D3C43897B22}" type="datetime1">
              <a:rPr lang="en-GB" smtClean="0"/>
              <a:t>03/09/2020</a:t>
            </a:fld>
            <a:endParaRPr lang="en-GB"/>
          </a:p>
        </p:txBody>
      </p:sp>
      <p:sp>
        <p:nvSpPr>
          <p:cNvPr id="5" name="Footer Placeholder 4">
            <a:extLst>
              <a:ext uri="{FF2B5EF4-FFF2-40B4-BE49-F238E27FC236}">
                <a16:creationId xmlns:a16="http://schemas.microsoft.com/office/drawing/2014/main" id="{A74F1B7C-7036-423C-87BA-3E2DBFFBB3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A1612-4FCF-49D1-BD69-95043486744A}"/>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130957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3AA2-513C-4A4A-9C58-0FDC4A2504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943A6-716C-4616-9DA5-11B9E1F9C6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A2B210-3118-4645-8E74-AEFDDD693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2C67B4-18A9-4C82-A306-B96C68CEE726}"/>
              </a:ext>
            </a:extLst>
          </p:cNvPr>
          <p:cNvSpPr>
            <a:spLocks noGrp="1"/>
          </p:cNvSpPr>
          <p:nvPr>
            <p:ph type="dt" sz="half" idx="10"/>
          </p:nvPr>
        </p:nvSpPr>
        <p:spPr/>
        <p:txBody>
          <a:bodyPr/>
          <a:lstStyle/>
          <a:p>
            <a:fld id="{1DA56013-D5C4-3840-B588-5ABFEA98AD5A}" type="datetime1">
              <a:rPr lang="en-GB" smtClean="0"/>
              <a:t>03/09/2020</a:t>
            </a:fld>
            <a:endParaRPr lang="en-GB"/>
          </a:p>
        </p:txBody>
      </p:sp>
      <p:sp>
        <p:nvSpPr>
          <p:cNvPr id="6" name="Footer Placeholder 5">
            <a:extLst>
              <a:ext uri="{FF2B5EF4-FFF2-40B4-BE49-F238E27FC236}">
                <a16:creationId xmlns:a16="http://schemas.microsoft.com/office/drawing/2014/main" id="{FABEFB18-1E23-4B93-BD7E-F2EEA9634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9C0096-01CE-4A3B-8409-F277BFEFAD62}"/>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411789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9A1D-A609-42AA-AEAB-9066CB87E3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626B03-6D9E-4108-BB5C-1F7E7132AD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D0A494-541A-42AB-9CAE-1851E0148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6C8575-634D-43EE-B44E-A135E599E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084EB-936D-4862-8D24-53E921BB00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B175E6-3CBB-4E70-BE23-D4262CB51999}"/>
              </a:ext>
            </a:extLst>
          </p:cNvPr>
          <p:cNvSpPr>
            <a:spLocks noGrp="1"/>
          </p:cNvSpPr>
          <p:nvPr>
            <p:ph type="dt" sz="half" idx="10"/>
          </p:nvPr>
        </p:nvSpPr>
        <p:spPr/>
        <p:txBody>
          <a:bodyPr/>
          <a:lstStyle/>
          <a:p>
            <a:fld id="{ACBE2037-488E-D044-A32B-415DE37E9D76}" type="datetime1">
              <a:rPr lang="en-GB" smtClean="0"/>
              <a:t>03/09/2020</a:t>
            </a:fld>
            <a:endParaRPr lang="en-GB"/>
          </a:p>
        </p:txBody>
      </p:sp>
      <p:sp>
        <p:nvSpPr>
          <p:cNvPr id="8" name="Footer Placeholder 7">
            <a:extLst>
              <a:ext uri="{FF2B5EF4-FFF2-40B4-BE49-F238E27FC236}">
                <a16:creationId xmlns:a16="http://schemas.microsoft.com/office/drawing/2014/main" id="{070E0BB6-8C39-4E50-B941-9642E6C757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A90BB3-FA40-447C-AE7B-D41388BF9926}"/>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394437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6F65-A0AE-429E-BA2C-CB1F12C4A3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244909-1EB4-484E-822D-23561285980F}"/>
              </a:ext>
            </a:extLst>
          </p:cNvPr>
          <p:cNvSpPr>
            <a:spLocks noGrp="1"/>
          </p:cNvSpPr>
          <p:nvPr>
            <p:ph type="dt" sz="half" idx="10"/>
          </p:nvPr>
        </p:nvSpPr>
        <p:spPr/>
        <p:txBody>
          <a:bodyPr/>
          <a:lstStyle/>
          <a:p>
            <a:fld id="{D7841B0E-426F-4E4D-9B7A-8F674D141542}" type="datetime1">
              <a:rPr lang="en-GB" smtClean="0"/>
              <a:t>03/09/2020</a:t>
            </a:fld>
            <a:endParaRPr lang="en-GB"/>
          </a:p>
        </p:txBody>
      </p:sp>
      <p:sp>
        <p:nvSpPr>
          <p:cNvPr id="4" name="Footer Placeholder 3">
            <a:extLst>
              <a:ext uri="{FF2B5EF4-FFF2-40B4-BE49-F238E27FC236}">
                <a16:creationId xmlns:a16="http://schemas.microsoft.com/office/drawing/2014/main" id="{6E222784-F01D-49A7-BD09-8673BA691F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484EF7-337C-4CD3-A673-0D88A3F2DDBB}"/>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10101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8A3F49-D46C-4C35-B7D0-4134D8E0CD0C}"/>
              </a:ext>
            </a:extLst>
          </p:cNvPr>
          <p:cNvSpPr>
            <a:spLocks noGrp="1"/>
          </p:cNvSpPr>
          <p:nvPr>
            <p:ph type="dt" sz="half" idx="10"/>
          </p:nvPr>
        </p:nvSpPr>
        <p:spPr/>
        <p:txBody>
          <a:bodyPr/>
          <a:lstStyle/>
          <a:p>
            <a:fld id="{7C2ABDFE-EEEB-654E-AC79-81CD94DDB912}" type="datetime1">
              <a:rPr lang="en-GB" smtClean="0"/>
              <a:t>03/09/2020</a:t>
            </a:fld>
            <a:endParaRPr lang="en-GB"/>
          </a:p>
        </p:txBody>
      </p:sp>
      <p:sp>
        <p:nvSpPr>
          <p:cNvPr id="3" name="Footer Placeholder 2">
            <a:extLst>
              <a:ext uri="{FF2B5EF4-FFF2-40B4-BE49-F238E27FC236}">
                <a16:creationId xmlns:a16="http://schemas.microsoft.com/office/drawing/2014/main" id="{814B96C2-8D42-4E52-940F-305340770C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23C0E7-0F25-4AE0-A42B-E3A06C3838B1}"/>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266008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822A-E4D7-413F-A7D1-A3DA495AC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19F89E-7E94-45FE-A836-7715BBB10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B93F73-642E-42BB-90AE-DBFA72BF1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849D7-C1D7-4FA4-B843-5831CB880354}"/>
              </a:ext>
            </a:extLst>
          </p:cNvPr>
          <p:cNvSpPr>
            <a:spLocks noGrp="1"/>
          </p:cNvSpPr>
          <p:nvPr>
            <p:ph type="dt" sz="half" idx="10"/>
          </p:nvPr>
        </p:nvSpPr>
        <p:spPr/>
        <p:txBody>
          <a:bodyPr/>
          <a:lstStyle/>
          <a:p>
            <a:fld id="{A1C7AC95-2965-5745-A041-1C27E85CCD4E}" type="datetime1">
              <a:rPr lang="en-GB" smtClean="0"/>
              <a:t>03/09/2020</a:t>
            </a:fld>
            <a:endParaRPr lang="en-GB"/>
          </a:p>
        </p:txBody>
      </p:sp>
      <p:sp>
        <p:nvSpPr>
          <p:cNvPr id="6" name="Footer Placeholder 5">
            <a:extLst>
              <a:ext uri="{FF2B5EF4-FFF2-40B4-BE49-F238E27FC236}">
                <a16:creationId xmlns:a16="http://schemas.microsoft.com/office/drawing/2014/main" id="{E5EBBE76-F7D4-4576-94AA-A76185C9B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8E8380-E932-42AE-8E58-F8D2E09E8049}"/>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380644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27BE-D773-4AA0-B2FC-BA0D14CC4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E66C8F-FCCA-4680-A7AE-DE527D506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918A26-66E9-4A94-941D-E788C4AE4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9210E-1280-4B4C-8823-6E081E9BF13C}"/>
              </a:ext>
            </a:extLst>
          </p:cNvPr>
          <p:cNvSpPr>
            <a:spLocks noGrp="1"/>
          </p:cNvSpPr>
          <p:nvPr>
            <p:ph type="dt" sz="half" idx="10"/>
          </p:nvPr>
        </p:nvSpPr>
        <p:spPr/>
        <p:txBody>
          <a:bodyPr/>
          <a:lstStyle/>
          <a:p>
            <a:fld id="{2E2351C8-A027-7B48-B7D5-003C61CCF13E}" type="datetime1">
              <a:rPr lang="en-GB" smtClean="0"/>
              <a:t>03/09/2020</a:t>
            </a:fld>
            <a:endParaRPr lang="en-GB"/>
          </a:p>
        </p:txBody>
      </p:sp>
      <p:sp>
        <p:nvSpPr>
          <p:cNvPr id="6" name="Footer Placeholder 5">
            <a:extLst>
              <a:ext uri="{FF2B5EF4-FFF2-40B4-BE49-F238E27FC236}">
                <a16:creationId xmlns:a16="http://schemas.microsoft.com/office/drawing/2014/main" id="{29DDCCC0-C36F-4D58-B799-5BE4617FA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44B727-C785-4AD0-ACCE-5024F4FD4F11}"/>
              </a:ext>
            </a:extLst>
          </p:cNvPr>
          <p:cNvSpPr>
            <a:spLocks noGrp="1"/>
          </p:cNvSpPr>
          <p:nvPr>
            <p:ph type="sldNum" sz="quarter" idx="12"/>
          </p:nvPr>
        </p:nvSpPr>
        <p:spPr/>
        <p:txBody>
          <a:bodyPr/>
          <a:lstStyle/>
          <a:p>
            <a:fld id="{21BC979E-FD66-4DE5-A630-6118B69A4F79}" type="slidenum">
              <a:rPr lang="en-GB" smtClean="0"/>
              <a:t>‹#›</a:t>
            </a:fld>
            <a:endParaRPr lang="en-GB"/>
          </a:p>
        </p:txBody>
      </p:sp>
    </p:spTree>
    <p:extLst>
      <p:ext uri="{BB962C8B-B14F-4D97-AF65-F5344CB8AC3E}">
        <p14:creationId xmlns:p14="http://schemas.microsoft.com/office/powerpoint/2010/main" val="186084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3B305-9521-48EA-9852-613006676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1DC385-3893-41BE-95C4-AB1FA21BE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C9BD0-F9EC-4FFD-82A8-974E4347F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87EAC-2EC1-4D49-8EC8-B67BB95DC36C}" type="datetime1">
              <a:rPr lang="en-GB" smtClean="0"/>
              <a:t>03/09/2020</a:t>
            </a:fld>
            <a:endParaRPr lang="en-GB"/>
          </a:p>
        </p:txBody>
      </p:sp>
      <p:sp>
        <p:nvSpPr>
          <p:cNvPr id="5" name="Footer Placeholder 4">
            <a:extLst>
              <a:ext uri="{FF2B5EF4-FFF2-40B4-BE49-F238E27FC236}">
                <a16:creationId xmlns:a16="http://schemas.microsoft.com/office/drawing/2014/main" id="{8DD0C281-9F12-4BF7-B4CE-117528B1C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E3D135-8880-4CDD-AFF2-7CDFD3F67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979E-FD66-4DE5-A630-6118B69A4F79}" type="slidenum">
              <a:rPr lang="en-GB" smtClean="0"/>
              <a:t>‹#›</a:t>
            </a:fld>
            <a:endParaRPr lang="en-GB"/>
          </a:p>
        </p:txBody>
      </p:sp>
    </p:spTree>
    <p:extLst>
      <p:ext uri="{BB962C8B-B14F-4D97-AF65-F5344CB8AC3E}">
        <p14:creationId xmlns:p14="http://schemas.microsoft.com/office/powerpoint/2010/main" val="137502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4.sv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6.svg"/><Relationship Id="rId5" Type="http://schemas.openxmlformats.org/officeDocument/2006/relationships/image" Target="../media/image4.sv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ataworks-ed.com/trainings/edi/"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14.svg"/><Relationship Id="rId12" Type="http://schemas.openxmlformats.org/officeDocument/2006/relationships/image" Target="../media/image4.png"/><Relationship Id="rId17" Type="http://schemas.openxmlformats.org/officeDocument/2006/relationships/image" Target="../media/image42.svg"/><Relationship Id="rId2" Type="http://schemas.openxmlformats.org/officeDocument/2006/relationships/image" Target="../media/image7.png"/><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8.svg"/><Relationship Id="rId5" Type="http://schemas.openxmlformats.org/officeDocument/2006/relationships/image" Target="../media/image8.svg"/><Relationship Id="rId15" Type="http://schemas.openxmlformats.org/officeDocument/2006/relationships/image" Target="../media/image40.sv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4.sv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scd.org/ascd-express/vol13/Making-Lessons-Memorable-Designing-from-Two-Perspectives.asp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4.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38.svg"/><Relationship Id="rId15" Type="http://schemas.openxmlformats.org/officeDocument/2006/relationships/image" Target="../media/image46.sv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14.sv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Gradual_release_of_responsibility"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svg"/><Relationship Id="rId18" Type="http://schemas.openxmlformats.org/officeDocument/2006/relationships/image" Target="../media/image27.png"/><Relationship Id="rId3" Type="http://schemas.openxmlformats.org/officeDocument/2006/relationships/image" Target="../media/image38.svg"/><Relationship Id="rId21" Type="http://schemas.openxmlformats.org/officeDocument/2006/relationships/image" Target="../media/image54.svg"/><Relationship Id="rId7" Type="http://schemas.openxmlformats.org/officeDocument/2006/relationships/image" Target="../media/image12.svg"/><Relationship Id="rId12" Type="http://schemas.openxmlformats.org/officeDocument/2006/relationships/image" Target="../media/image3.png"/><Relationship Id="rId17" Type="http://schemas.openxmlformats.org/officeDocument/2006/relationships/image" Target="../media/image50.svg"/><Relationship Id="rId2" Type="http://schemas.openxmlformats.org/officeDocument/2006/relationships/image" Target="../media/image20.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48.svg"/><Relationship Id="rId23" Type="http://schemas.openxmlformats.org/officeDocument/2006/relationships/image" Target="../media/image56.svg"/><Relationship Id="rId10" Type="http://schemas.openxmlformats.org/officeDocument/2006/relationships/image" Target="../media/image8.png"/><Relationship Id="rId19" Type="http://schemas.openxmlformats.org/officeDocument/2006/relationships/image" Target="../media/image52.svg"/><Relationship Id="rId4" Type="http://schemas.openxmlformats.org/officeDocument/2006/relationships/image" Target="../media/image5.png"/><Relationship Id="rId9" Type="http://schemas.openxmlformats.org/officeDocument/2006/relationships/image" Target="../media/image40.svg"/><Relationship Id="rId14" Type="http://schemas.openxmlformats.org/officeDocument/2006/relationships/image" Target="../media/image25.pn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reatteaching.co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2.svg"/><Relationship Id="rId3" Type="http://schemas.openxmlformats.org/officeDocument/2006/relationships/image" Target="../media/image14.svg"/><Relationship Id="rId7" Type="http://schemas.openxmlformats.org/officeDocument/2006/relationships/image" Target="../media/image58.svg"/><Relationship Id="rId12"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60.svg"/><Relationship Id="rId5" Type="http://schemas.openxmlformats.org/officeDocument/2006/relationships/image" Target="../media/image4.sv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12.sv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6.svg"/><Relationship Id="rId3" Type="http://schemas.openxmlformats.org/officeDocument/2006/relationships/image" Target="../media/image14.svg"/><Relationship Id="rId7" Type="http://schemas.openxmlformats.org/officeDocument/2006/relationships/image" Target="../media/image58.svg"/><Relationship Id="rId12"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6.svg"/><Relationship Id="rId5" Type="http://schemas.openxmlformats.org/officeDocument/2006/relationships/image" Target="../media/image38.svg"/><Relationship Id="rId15" Type="http://schemas.openxmlformats.org/officeDocument/2006/relationships/image" Target="../media/image20.sv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64.sv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k.sagepub.com/en-gb/afr/madeline-hunters-mastery-teaching/book225807?id=51755"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38.sv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12.svg"/><Relationship Id="rId10"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64.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scd.org/Publications/Books/Overview/The-New-Teachers-Companion.aspx"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svg"/><Relationship Id="rId18" Type="http://schemas.openxmlformats.org/officeDocument/2006/relationships/image" Target="../media/image22.png"/><Relationship Id="rId3" Type="http://schemas.openxmlformats.org/officeDocument/2006/relationships/image" Target="../media/image8.svg"/><Relationship Id="rId7" Type="http://schemas.openxmlformats.org/officeDocument/2006/relationships/image" Target="../media/image64.svg"/><Relationship Id="rId12" Type="http://schemas.openxmlformats.org/officeDocument/2006/relationships/image" Target="../media/image3.png"/><Relationship Id="rId17" Type="http://schemas.openxmlformats.org/officeDocument/2006/relationships/image" Target="../media/image14.svg"/><Relationship Id="rId2" Type="http://schemas.openxmlformats.org/officeDocument/2006/relationships/image" Target="../media/image5.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68.svg"/><Relationship Id="rId5" Type="http://schemas.openxmlformats.org/officeDocument/2006/relationships/image" Target="../media/image12.svg"/><Relationship Id="rId15" Type="http://schemas.openxmlformats.org/officeDocument/2006/relationships/image" Target="../media/image6.svg"/><Relationship Id="rId10" Type="http://schemas.openxmlformats.org/officeDocument/2006/relationships/image" Target="../media/image35.png"/><Relationship Id="rId19" Type="http://schemas.openxmlformats.org/officeDocument/2006/relationships/image" Target="../media/image42.svg"/><Relationship Id="rId4" Type="http://schemas.openxmlformats.org/officeDocument/2006/relationships/image" Target="../media/image7.png"/><Relationship Id="rId9" Type="http://schemas.openxmlformats.org/officeDocument/2006/relationships/image" Target="../media/image38.svg"/><Relationship Id="rId1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mylove4learning.com/robert-gagne-and-the-9-events-of-instruction/"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svg"/><Relationship Id="rId18" Type="http://schemas.openxmlformats.org/officeDocument/2006/relationships/image" Target="../media/image8.png"/><Relationship Id="rId3" Type="http://schemas.openxmlformats.org/officeDocument/2006/relationships/image" Target="../media/image12.svg"/><Relationship Id="rId21" Type="http://schemas.openxmlformats.org/officeDocument/2006/relationships/image" Target="../media/image73.svg"/><Relationship Id="rId7" Type="http://schemas.openxmlformats.org/officeDocument/2006/relationships/image" Target="../media/image4.svg"/><Relationship Id="rId12" Type="http://schemas.openxmlformats.org/officeDocument/2006/relationships/image" Target="../media/image4.png"/><Relationship Id="rId17" Type="http://schemas.openxmlformats.org/officeDocument/2006/relationships/image" Target="../media/image71.svg"/><Relationship Id="rId2" Type="http://schemas.openxmlformats.org/officeDocument/2006/relationships/image" Target="../media/image7.png"/><Relationship Id="rId16" Type="http://schemas.openxmlformats.org/officeDocument/2006/relationships/image" Target="../media/image37.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8.svg"/><Relationship Id="rId15"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14.svg"/><Relationship Id="rId4" Type="http://schemas.openxmlformats.org/officeDocument/2006/relationships/image" Target="../media/image5.png"/><Relationship Id="rId9" Type="http://schemas.openxmlformats.org/officeDocument/2006/relationships/image" Target="../media/image38.svg"/><Relationship Id="rId1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eacherhead.com/2019/10/02/rosenshines-principles-10-faq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7.svg"/><Relationship Id="rId18" Type="http://schemas.openxmlformats.org/officeDocument/2006/relationships/image" Target="../media/image34.png"/><Relationship Id="rId3" Type="http://schemas.openxmlformats.org/officeDocument/2006/relationships/image" Target="../media/image4.svg"/><Relationship Id="rId21" Type="http://schemas.openxmlformats.org/officeDocument/2006/relationships/image" Target="../media/image14.svg"/><Relationship Id="rId7" Type="http://schemas.openxmlformats.org/officeDocument/2006/relationships/image" Target="../media/image64.svg"/><Relationship Id="rId12" Type="http://schemas.openxmlformats.org/officeDocument/2006/relationships/image" Target="../media/image40.png"/><Relationship Id="rId17" Type="http://schemas.openxmlformats.org/officeDocument/2006/relationships/image" Target="../media/image58.svg"/><Relationship Id="rId2" Type="http://schemas.openxmlformats.org/officeDocument/2006/relationships/image" Target="../media/image3.png"/><Relationship Id="rId16" Type="http://schemas.openxmlformats.org/officeDocument/2006/relationships/image" Target="../media/image30.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75.svg"/><Relationship Id="rId5" Type="http://schemas.openxmlformats.org/officeDocument/2006/relationships/image" Target="../media/image12.svg"/><Relationship Id="rId15" Type="http://schemas.openxmlformats.org/officeDocument/2006/relationships/image" Target="../media/image20.svg"/><Relationship Id="rId23" Type="http://schemas.openxmlformats.org/officeDocument/2006/relationships/image" Target="../media/image30.svg"/><Relationship Id="rId10" Type="http://schemas.openxmlformats.org/officeDocument/2006/relationships/image" Target="../media/image39.png"/><Relationship Id="rId19" Type="http://schemas.openxmlformats.org/officeDocument/2006/relationships/image" Target="../media/image66.svg"/><Relationship Id="rId4" Type="http://schemas.openxmlformats.org/officeDocument/2006/relationships/image" Target="../media/image7.png"/><Relationship Id="rId9" Type="http://schemas.openxmlformats.org/officeDocument/2006/relationships/image" Target="../media/image8.svg"/><Relationship Id="rId14" Type="http://schemas.openxmlformats.org/officeDocument/2006/relationships/image" Target="../media/image11.png"/><Relationship Id="rId22"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crel.org/student-learning-that-works-w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svg"/><Relationship Id="rId3" Type="http://schemas.openxmlformats.org/officeDocument/2006/relationships/image" Target="../media/image64.svg"/><Relationship Id="rId7"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4.sv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20.svg"/></Relationships>
</file>

<file path=ppt/slides/_rels/slide31.xml.rels><?xml version="1.0" encoding="UTF-8" standalone="yes"?>
<Relationships xmlns="http://schemas.openxmlformats.org/package/2006/relationships"><Relationship Id="rId3" Type="http://schemas.openxmlformats.org/officeDocument/2006/relationships/hyperlink" Target="https://bscs.org/bscs-5e-instructional-model/" TargetMode="External"/><Relationship Id="rId2" Type="http://schemas.openxmlformats.org/officeDocument/2006/relationships/hyperlink" Target="http://www.ascd.org/ascd-express/vol13/Making-Lessons-Memorable-Designing-from-Two-Perspectives.aspx" TargetMode="Externa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s://www.greatteaching.com/" TargetMode="External"/><Relationship Id="rId4" Type="http://schemas.openxmlformats.org/officeDocument/2006/relationships/hyperlink" Target="https://dataworks-ed.com/trainings/ed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ylove4learning.com/robert-gagne-and-the-9-events-of-instruction/" TargetMode="External"/><Relationship Id="rId7" Type="http://schemas.openxmlformats.org/officeDocument/2006/relationships/image" Target="../media/image2.png"/><Relationship Id="rId2" Type="http://schemas.openxmlformats.org/officeDocument/2006/relationships/hyperlink" Target="https://www.mcrel.org/student-learning-that-works-wp/" TargetMode="External"/><Relationship Id="rId1" Type="http://schemas.openxmlformats.org/officeDocument/2006/relationships/slideLayout" Target="../slideLayouts/slideLayout6.xml"/><Relationship Id="rId6" Type="http://schemas.openxmlformats.org/officeDocument/2006/relationships/hyperlink" Target="https://teacherhead.com/2019/10/02/rosenshines-principles-10-faqs/" TargetMode="External"/><Relationship Id="rId5" Type="http://schemas.openxmlformats.org/officeDocument/2006/relationships/hyperlink" Target="https://www.simplypsychology.org/learning-kolb.html" TargetMode="External"/><Relationship Id="rId4" Type="http://schemas.openxmlformats.org/officeDocument/2006/relationships/hyperlink" Target="https://www.nifdi.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hwb.gov.wales/curriculum-for-wales/designing-your-curriculum/implementation-and-practical-considerations/" TargetMode="External"/><Relationship Id="rId2" Type="http://schemas.openxmlformats.org/officeDocument/2006/relationships/hyperlink" Target="https://hwb.gov.wales/curriculum-for-wales/introduction/"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en.wikipedia.org/wiki/Gradual_release_of_responsibilit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scs.org/bscs-5e-instructional-mode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ifdi.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2.svg"/><Relationship Id="rId18" Type="http://schemas.openxmlformats.org/officeDocument/2006/relationships/image" Target="../media/image4.png"/><Relationship Id="rId3" Type="http://schemas.openxmlformats.org/officeDocument/2006/relationships/image" Target="../media/image16.svg"/><Relationship Id="rId21" Type="http://schemas.openxmlformats.org/officeDocument/2006/relationships/image" Target="../media/image28.svg"/><Relationship Id="rId7" Type="http://schemas.openxmlformats.org/officeDocument/2006/relationships/image" Target="../media/image8.svg"/><Relationship Id="rId12" Type="http://schemas.openxmlformats.org/officeDocument/2006/relationships/image" Target="../media/image12.png"/><Relationship Id="rId17" Type="http://schemas.openxmlformats.org/officeDocument/2006/relationships/image" Target="../media/image26.svg"/><Relationship Id="rId25" Type="http://schemas.openxmlformats.org/officeDocument/2006/relationships/image" Target="../media/image32.svg"/><Relationship Id="rId2" Type="http://schemas.openxmlformats.org/officeDocument/2006/relationships/image" Target="../media/image9.png"/><Relationship Id="rId16" Type="http://schemas.openxmlformats.org/officeDocument/2006/relationships/image" Target="../media/image14.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24" Type="http://schemas.openxmlformats.org/officeDocument/2006/relationships/image" Target="../media/image17.png"/><Relationship Id="rId5" Type="http://schemas.openxmlformats.org/officeDocument/2006/relationships/image" Target="../media/image18.svg"/><Relationship Id="rId15" Type="http://schemas.openxmlformats.org/officeDocument/2006/relationships/image" Target="../media/image24.svg"/><Relationship Id="rId23" Type="http://schemas.openxmlformats.org/officeDocument/2006/relationships/image" Target="../media/image30.svg"/><Relationship Id="rId10" Type="http://schemas.openxmlformats.org/officeDocument/2006/relationships/image" Target="../media/image7.png"/><Relationship Id="rId19" Type="http://schemas.openxmlformats.org/officeDocument/2006/relationships/image" Target="../media/image6.svg"/><Relationship Id="rId4" Type="http://schemas.openxmlformats.org/officeDocument/2006/relationships/image" Target="../media/image10.png"/><Relationship Id="rId9" Type="http://schemas.openxmlformats.org/officeDocument/2006/relationships/image" Target="../media/image20.svg"/><Relationship Id="rId14" Type="http://schemas.openxmlformats.org/officeDocument/2006/relationships/image" Target="../media/image13.png"/><Relationship Id="rId2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implypsychology.org/learning-kolb.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2FE34DA-0F0A-3A4F-9949-2DC2B495AB00}"/>
              </a:ext>
            </a:extLst>
          </p:cNvPr>
          <p:cNvSpPr>
            <a:spLocks noGrp="1"/>
          </p:cNvSpPr>
          <p:nvPr>
            <p:ph type="sldNum" sz="quarter" idx="12"/>
          </p:nvPr>
        </p:nvSpPr>
        <p:spPr/>
        <p:txBody>
          <a:bodyPr/>
          <a:lstStyle/>
          <a:p>
            <a:fld id="{21BC979E-FD66-4DE5-A630-6118B69A4F79}" type="slidenum">
              <a:rPr lang="en-GB" smtClean="0"/>
              <a:t>1</a:t>
            </a:fld>
            <a:endParaRPr lang="en-GB"/>
          </a:p>
        </p:txBody>
      </p:sp>
      <p:pic>
        <p:nvPicPr>
          <p:cNvPr id="13" name="Picture 12" descr="A person posing for the camera&#10;&#10;Description automatically generated">
            <a:extLst>
              <a:ext uri="{FF2B5EF4-FFF2-40B4-BE49-F238E27FC236}">
                <a16:creationId xmlns:a16="http://schemas.microsoft.com/office/drawing/2014/main" id="{147B49DF-48E1-5248-AB67-F651FD71E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433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Confused person">
            <a:extLst>
              <a:ext uri="{FF2B5EF4-FFF2-40B4-BE49-F238E27FC236}">
                <a16:creationId xmlns:a16="http://schemas.microsoft.com/office/drawing/2014/main" id="{82FFD86F-FB6E-4308-B1D6-72E9DF3C68C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19775" y="495300"/>
            <a:ext cx="914400" cy="914400"/>
          </a:xfrm>
          <a:prstGeom prst="rect">
            <a:avLst/>
          </a:prstGeom>
        </p:spPr>
      </p:pic>
      <p:pic>
        <p:nvPicPr>
          <p:cNvPr id="17" name="Graphic 16" descr="Head with gears">
            <a:extLst>
              <a:ext uri="{FF2B5EF4-FFF2-40B4-BE49-F238E27FC236}">
                <a16:creationId xmlns:a16="http://schemas.microsoft.com/office/drawing/2014/main" id="{DC010CF3-8352-429D-8FC0-79A084FB40C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129875" y="2533650"/>
            <a:ext cx="914400" cy="914400"/>
          </a:xfrm>
          <a:prstGeom prst="rect">
            <a:avLst/>
          </a:prstGeom>
        </p:spPr>
      </p:pic>
      <p:pic>
        <p:nvPicPr>
          <p:cNvPr id="19" name="Graphic 18" descr="Person with idea">
            <a:extLst>
              <a:ext uri="{FF2B5EF4-FFF2-40B4-BE49-F238E27FC236}">
                <a16:creationId xmlns:a16="http://schemas.microsoft.com/office/drawing/2014/main" id="{BCC952AF-E85B-412A-9A89-269BF85A54A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52500" y="2533650"/>
            <a:ext cx="914400" cy="914400"/>
          </a:xfrm>
          <a:prstGeom prst="rect">
            <a:avLst/>
          </a:prstGeom>
        </p:spPr>
      </p:pic>
      <p:pic>
        <p:nvPicPr>
          <p:cNvPr id="21" name="Graphic 20" descr="Brain in head">
            <a:extLst>
              <a:ext uri="{FF2B5EF4-FFF2-40B4-BE49-F238E27FC236}">
                <a16:creationId xmlns:a16="http://schemas.microsoft.com/office/drawing/2014/main" id="{F8DB070D-1E01-45FE-B729-1C5F08D5F5E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922149" y="4632692"/>
            <a:ext cx="914400" cy="914400"/>
          </a:xfrm>
          <a:prstGeom prst="rect">
            <a:avLst/>
          </a:prstGeom>
        </p:spPr>
      </p:pic>
      <p:sp>
        <p:nvSpPr>
          <p:cNvPr id="24" name="Rectangle 23">
            <a:extLst>
              <a:ext uri="{FF2B5EF4-FFF2-40B4-BE49-F238E27FC236}">
                <a16:creationId xmlns:a16="http://schemas.microsoft.com/office/drawing/2014/main" id="{92D68D55-74DB-4879-B502-57E15B2DC599}"/>
              </a:ext>
            </a:extLst>
          </p:cNvPr>
          <p:cNvSpPr/>
          <p:nvPr/>
        </p:nvSpPr>
        <p:spPr>
          <a:xfrm>
            <a:off x="3998113" y="3075057"/>
            <a:ext cx="4557723" cy="707886"/>
          </a:xfrm>
          <a:prstGeom prst="rect">
            <a:avLst/>
          </a:prstGeom>
        </p:spPr>
        <p:txBody>
          <a:bodyPr wrap="none">
            <a:spAutoFit/>
          </a:bodyPr>
          <a:lstStyle/>
          <a:p>
            <a:r>
              <a:rPr lang="en-GB" sz="4000">
                <a:solidFill>
                  <a:srgbClr val="008CBF"/>
                </a:solidFill>
              </a:rPr>
              <a:t>Experiential Learning</a:t>
            </a:r>
          </a:p>
        </p:txBody>
      </p:sp>
      <p:sp>
        <p:nvSpPr>
          <p:cNvPr id="22" name="TextBox 21">
            <a:extLst>
              <a:ext uri="{FF2B5EF4-FFF2-40B4-BE49-F238E27FC236}">
                <a16:creationId xmlns:a16="http://schemas.microsoft.com/office/drawing/2014/main" id="{8716B061-BFD3-47C0-AEB0-DC6842432FD9}"/>
              </a:ext>
            </a:extLst>
          </p:cNvPr>
          <p:cNvSpPr txBox="1"/>
          <p:nvPr/>
        </p:nvSpPr>
        <p:spPr>
          <a:xfrm>
            <a:off x="5024436" y="1450319"/>
            <a:ext cx="2505075" cy="923330"/>
          </a:xfrm>
          <a:prstGeom prst="rect">
            <a:avLst/>
          </a:prstGeom>
          <a:noFill/>
        </p:spPr>
        <p:txBody>
          <a:bodyPr wrap="square" rtlCol="0">
            <a:spAutoFit/>
          </a:bodyPr>
          <a:lstStyle/>
          <a:p>
            <a:pPr algn="ctr"/>
            <a:r>
              <a:rPr lang="en-GB"/>
              <a:t>CONCRETE EXPERIENCE</a:t>
            </a:r>
          </a:p>
          <a:p>
            <a:pPr algn="ctr"/>
            <a:r>
              <a:rPr lang="en-GB"/>
              <a:t>(doing / having an experience)</a:t>
            </a:r>
          </a:p>
        </p:txBody>
      </p:sp>
      <p:sp>
        <p:nvSpPr>
          <p:cNvPr id="27" name="TextBox 26">
            <a:extLst>
              <a:ext uri="{FF2B5EF4-FFF2-40B4-BE49-F238E27FC236}">
                <a16:creationId xmlns:a16="http://schemas.microsoft.com/office/drawing/2014/main" id="{F3758401-C99C-432B-AA38-BA6156BAA232}"/>
              </a:ext>
            </a:extLst>
          </p:cNvPr>
          <p:cNvSpPr txBox="1"/>
          <p:nvPr/>
        </p:nvSpPr>
        <p:spPr>
          <a:xfrm>
            <a:off x="9096412" y="3424535"/>
            <a:ext cx="2638388" cy="923330"/>
          </a:xfrm>
          <a:prstGeom prst="rect">
            <a:avLst/>
          </a:prstGeom>
          <a:noFill/>
        </p:spPr>
        <p:txBody>
          <a:bodyPr wrap="square" rtlCol="0">
            <a:spAutoFit/>
          </a:bodyPr>
          <a:lstStyle/>
          <a:p>
            <a:pPr algn="ctr"/>
            <a:r>
              <a:rPr lang="en-GB"/>
              <a:t>REFLECTIVE OBSERVATION</a:t>
            </a:r>
          </a:p>
          <a:p>
            <a:pPr algn="ctr"/>
            <a:r>
              <a:rPr lang="en-GB"/>
              <a:t>(reviewing / reflecting on the experience)</a:t>
            </a:r>
          </a:p>
        </p:txBody>
      </p:sp>
      <p:sp>
        <p:nvSpPr>
          <p:cNvPr id="28" name="TextBox 27">
            <a:extLst>
              <a:ext uri="{FF2B5EF4-FFF2-40B4-BE49-F238E27FC236}">
                <a16:creationId xmlns:a16="http://schemas.microsoft.com/office/drawing/2014/main" id="{E4F01D23-0A9B-4BF0-BEA8-E699AE81A1D4}"/>
              </a:ext>
            </a:extLst>
          </p:cNvPr>
          <p:cNvSpPr txBox="1"/>
          <p:nvPr/>
        </p:nvSpPr>
        <p:spPr>
          <a:xfrm>
            <a:off x="4723180" y="5685591"/>
            <a:ext cx="3312338" cy="923330"/>
          </a:xfrm>
          <a:prstGeom prst="rect">
            <a:avLst/>
          </a:prstGeom>
          <a:noFill/>
        </p:spPr>
        <p:txBody>
          <a:bodyPr wrap="square" rtlCol="0">
            <a:spAutoFit/>
          </a:bodyPr>
          <a:lstStyle/>
          <a:p>
            <a:pPr algn="ctr"/>
            <a:r>
              <a:rPr lang="en-GB"/>
              <a:t>ABSTRACT CONCEPTUALISATION</a:t>
            </a:r>
          </a:p>
          <a:p>
            <a:pPr algn="ctr"/>
            <a:r>
              <a:rPr lang="en-GB"/>
              <a:t>(concluding / learning from the experience)</a:t>
            </a:r>
          </a:p>
        </p:txBody>
      </p:sp>
      <p:sp>
        <p:nvSpPr>
          <p:cNvPr id="29" name="TextBox 28">
            <a:extLst>
              <a:ext uri="{FF2B5EF4-FFF2-40B4-BE49-F238E27FC236}">
                <a16:creationId xmlns:a16="http://schemas.microsoft.com/office/drawing/2014/main" id="{BC5EE2C6-04D8-4A10-BA70-AF6B5FF99F7F}"/>
              </a:ext>
            </a:extLst>
          </p:cNvPr>
          <p:cNvSpPr txBox="1"/>
          <p:nvPr/>
        </p:nvSpPr>
        <p:spPr>
          <a:xfrm>
            <a:off x="226180" y="3448050"/>
            <a:ext cx="2757489" cy="923330"/>
          </a:xfrm>
          <a:prstGeom prst="rect">
            <a:avLst/>
          </a:prstGeom>
          <a:noFill/>
        </p:spPr>
        <p:txBody>
          <a:bodyPr wrap="square" rtlCol="0">
            <a:spAutoFit/>
          </a:bodyPr>
          <a:lstStyle/>
          <a:p>
            <a:pPr algn="ctr"/>
            <a:r>
              <a:rPr lang="en-GB"/>
              <a:t>ACTIVE EXPERIMENTATION</a:t>
            </a:r>
          </a:p>
          <a:p>
            <a:pPr algn="ctr"/>
            <a:r>
              <a:rPr lang="en-GB"/>
              <a:t>(planning / trying out what you have learned)</a:t>
            </a:r>
          </a:p>
        </p:txBody>
      </p:sp>
      <p:pic>
        <p:nvPicPr>
          <p:cNvPr id="25" name="Graphic 24" descr="Back RTL">
            <a:extLst>
              <a:ext uri="{FF2B5EF4-FFF2-40B4-BE49-F238E27FC236}">
                <a16:creationId xmlns:a16="http://schemas.microsoft.com/office/drawing/2014/main" id="{D26333D6-B1CF-477E-9872-A8C906C798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752739">
            <a:off x="8302434" y="1168135"/>
            <a:ext cx="1289302" cy="1289302"/>
          </a:xfrm>
          <a:prstGeom prst="rect">
            <a:avLst/>
          </a:prstGeom>
        </p:spPr>
      </p:pic>
      <p:pic>
        <p:nvPicPr>
          <p:cNvPr id="32" name="Graphic 31" descr="Back RTL">
            <a:extLst>
              <a:ext uri="{FF2B5EF4-FFF2-40B4-BE49-F238E27FC236}">
                <a16:creationId xmlns:a16="http://schemas.microsoft.com/office/drawing/2014/main" id="{C51C67EA-4CB1-4A38-BF27-D053CF155F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0413582">
            <a:off x="8624078" y="4742069"/>
            <a:ext cx="1289302" cy="1289302"/>
          </a:xfrm>
          <a:prstGeom prst="rect">
            <a:avLst/>
          </a:prstGeom>
        </p:spPr>
      </p:pic>
      <p:pic>
        <p:nvPicPr>
          <p:cNvPr id="33" name="Graphic 32" descr="Back RTL">
            <a:extLst>
              <a:ext uri="{FF2B5EF4-FFF2-40B4-BE49-F238E27FC236}">
                <a16:creationId xmlns:a16="http://schemas.microsoft.com/office/drawing/2014/main" id="{5FCD65AE-BF82-4675-BCF9-2940BFAC9E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154314">
            <a:off x="2817547" y="1219416"/>
            <a:ext cx="1289302" cy="1289302"/>
          </a:xfrm>
          <a:prstGeom prst="rect">
            <a:avLst/>
          </a:prstGeom>
        </p:spPr>
      </p:pic>
      <p:pic>
        <p:nvPicPr>
          <p:cNvPr id="34" name="Graphic 33" descr="Back RTL">
            <a:extLst>
              <a:ext uri="{FF2B5EF4-FFF2-40B4-BE49-F238E27FC236}">
                <a16:creationId xmlns:a16="http://schemas.microsoft.com/office/drawing/2014/main" id="{9476DB22-2DDE-48D1-9C9D-7DA8DB46EC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3505389">
            <a:off x="2646537" y="4782287"/>
            <a:ext cx="1289302" cy="1289302"/>
          </a:xfrm>
          <a:prstGeom prst="rect">
            <a:avLst/>
          </a:prstGeom>
        </p:spPr>
      </p:pic>
      <p:sp>
        <p:nvSpPr>
          <p:cNvPr id="3" name="Slide Number Placeholder 2">
            <a:extLst>
              <a:ext uri="{FF2B5EF4-FFF2-40B4-BE49-F238E27FC236}">
                <a16:creationId xmlns:a16="http://schemas.microsoft.com/office/drawing/2014/main" id="{0D89B4B7-7632-C74B-BD88-C893C72B84BA}"/>
              </a:ext>
            </a:extLst>
          </p:cNvPr>
          <p:cNvSpPr>
            <a:spLocks noGrp="1"/>
          </p:cNvSpPr>
          <p:nvPr>
            <p:ph type="sldNum" sz="quarter" idx="12"/>
          </p:nvPr>
        </p:nvSpPr>
        <p:spPr/>
        <p:txBody>
          <a:bodyPr/>
          <a:lstStyle/>
          <a:p>
            <a:fld id="{21BC979E-FD66-4DE5-A630-6118B69A4F79}" type="slidenum">
              <a:rPr lang="en-GB" smtClean="0"/>
              <a:t>10</a:t>
            </a:fld>
            <a:endParaRPr lang="en-GB"/>
          </a:p>
        </p:txBody>
      </p:sp>
    </p:spTree>
    <p:extLst>
      <p:ext uri="{BB962C8B-B14F-4D97-AF65-F5344CB8AC3E}">
        <p14:creationId xmlns:p14="http://schemas.microsoft.com/office/powerpoint/2010/main" val="369738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4999263" y="5920859"/>
            <a:ext cx="6886575" cy="646331"/>
          </a:xfrm>
          <a:prstGeom prst="rect">
            <a:avLst/>
          </a:prstGeom>
          <a:noFill/>
        </p:spPr>
        <p:txBody>
          <a:bodyPr wrap="square" rtlCol="0">
            <a:spAutoFit/>
          </a:bodyPr>
          <a:lstStyle/>
          <a:p>
            <a:r>
              <a:rPr lang="en-GB" dirty="0"/>
              <a:t>Explicit Direct Instruction</a:t>
            </a:r>
          </a:p>
          <a:p>
            <a:r>
              <a:rPr lang="en-GB" dirty="0">
                <a:hlinkClick r:id="rId2"/>
              </a:rPr>
              <a:t>https://dataworks-ed.com/trainings/edi/</a:t>
            </a:r>
            <a:r>
              <a:rPr lang="en-GB" dirty="0"/>
              <a:t>  </a:t>
            </a:r>
          </a:p>
        </p:txBody>
      </p:sp>
      <p:sp>
        <p:nvSpPr>
          <p:cNvPr id="5" name="Rectangle 4">
            <a:extLst>
              <a:ext uri="{FF2B5EF4-FFF2-40B4-BE49-F238E27FC236}">
                <a16:creationId xmlns:a16="http://schemas.microsoft.com/office/drawing/2014/main" id="{E9900A2A-C25A-4D7E-97EB-2CF38FDC55D3}"/>
              </a:ext>
            </a:extLst>
          </p:cNvPr>
          <p:cNvSpPr/>
          <p:nvPr/>
        </p:nvSpPr>
        <p:spPr>
          <a:xfrm>
            <a:off x="5212353" y="533254"/>
            <a:ext cx="5853103" cy="4247317"/>
          </a:xfrm>
          <a:prstGeom prst="rect">
            <a:avLst/>
          </a:prstGeom>
        </p:spPr>
        <p:txBody>
          <a:bodyPr wrap="square" anchor="t">
            <a:spAutoFit/>
          </a:bodyPr>
          <a:lstStyle/>
          <a:p>
            <a:r>
              <a:rPr lang="en-GB" b="1"/>
              <a:t>Explicit Direct Instruction (EDI),</a:t>
            </a:r>
            <a:r>
              <a:rPr lang="en-GB"/>
              <a:t> an approach to learning based on the best research available, helps teachers deliver effective lessons that can significantly improve achievement for all learners, including English language learners and students with special needs.</a:t>
            </a:r>
          </a:p>
          <a:p>
            <a:endParaRPr lang="en-GB"/>
          </a:p>
          <a:p>
            <a:r>
              <a:rPr lang="en-GB"/>
              <a:t>EDI was developed by </a:t>
            </a:r>
            <a:r>
              <a:rPr lang="en-GB" err="1"/>
              <a:t>DataWORKS</a:t>
            </a:r>
            <a:r>
              <a:rPr lang="en-GB"/>
              <a:t> founders, </a:t>
            </a:r>
            <a:r>
              <a:rPr lang="en-GB" err="1"/>
              <a:t>Dr.</a:t>
            </a:r>
            <a:r>
              <a:rPr lang="en-GB"/>
              <a:t> Silvia Ybarra and John Hollingsworth. EDI focuses on improving education at the lesson level by incorporating a strategic collection of instructional practices from the work of educational and cognitive researchers such as Hattie, </a:t>
            </a:r>
            <a:r>
              <a:rPr lang="en-GB" err="1"/>
              <a:t>Rosenshine</a:t>
            </a:r>
            <a:r>
              <a:rPr lang="en-GB"/>
              <a:t>, Hunter, Sousa, and Marzano.</a:t>
            </a:r>
            <a:endParaRPr lang="en-GB">
              <a:cs typeface="Calibri"/>
            </a:endParaRPr>
          </a:p>
          <a:p>
            <a:endParaRPr lang="en-GB"/>
          </a:p>
          <a:p>
            <a:r>
              <a:rPr lang="en-GB"/>
              <a:t>In its most basic terms EDI teaches explicitly in small steps ensuring that pupils achieve success.</a:t>
            </a:r>
            <a:endParaRPr lang="en-GB">
              <a:cs typeface="Calibri"/>
            </a:endParaRPr>
          </a:p>
        </p:txBody>
      </p:sp>
      <p:graphicFrame>
        <p:nvGraphicFramePr>
          <p:cNvPr id="9" name="Table 8">
            <a:extLst>
              <a:ext uri="{FF2B5EF4-FFF2-40B4-BE49-F238E27FC236}">
                <a16:creationId xmlns:a16="http://schemas.microsoft.com/office/drawing/2014/main" id="{01447F08-9942-4A66-BABB-F46697EE9DB0}"/>
              </a:ext>
            </a:extLst>
          </p:cNvPr>
          <p:cNvGraphicFramePr>
            <a:graphicFrameLocks noGrp="1"/>
          </p:cNvGraphicFramePr>
          <p:nvPr>
            <p:extLst>
              <p:ext uri="{D42A27DB-BD31-4B8C-83A1-F6EECF244321}">
                <p14:modId xmlns:p14="http://schemas.microsoft.com/office/powerpoint/2010/main" val="4155381222"/>
              </p:ext>
            </p:extLst>
          </p:nvPr>
        </p:nvGraphicFramePr>
        <p:xfrm>
          <a:off x="260350" y="346144"/>
          <a:ext cx="4529116" cy="6123247"/>
        </p:xfrm>
        <a:graphic>
          <a:graphicData uri="http://schemas.openxmlformats.org/drawingml/2006/table">
            <a:tbl>
              <a:tblPr firstRow="1" bandRow="1">
                <a:tableStyleId>{5940675A-B579-460E-94D1-54222C63F5DA}</a:tableStyleId>
              </a:tblPr>
              <a:tblGrid>
                <a:gridCol w="1596553">
                  <a:extLst>
                    <a:ext uri="{9D8B030D-6E8A-4147-A177-3AD203B41FA5}">
                      <a16:colId xmlns:a16="http://schemas.microsoft.com/office/drawing/2014/main" val="3294227982"/>
                    </a:ext>
                  </a:extLst>
                </a:gridCol>
                <a:gridCol w="2932563">
                  <a:extLst>
                    <a:ext uri="{9D8B030D-6E8A-4147-A177-3AD203B41FA5}">
                      <a16:colId xmlns:a16="http://schemas.microsoft.com/office/drawing/2014/main" val="2773517586"/>
                    </a:ext>
                  </a:extLst>
                </a:gridCol>
              </a:tblGrid>
              <a:tr h="908680">
                <a:tc>
                  <a:txBody>
                    <a:bodyPr/>
                    <a:lstStyle/>
                    <a:p>
                      <a:r>
                        <a:rPr lang="en-GB"/>
                        <a:t>Stage or</a:t>
                      </a:r>
                      <a:endParaRPr lang="en-GB">
                        <a:solidFill>
                          <a:schemeClr val="tx1">
                            <a:lumMod val="50000"/>
                            <a:lumOff val="50000"/>
                          </a:schemeClr>
                        </a:solidFill>
                      </a:endParaRPr>
                    </a:p>
                    <a:p>
                      <a:pPr lvl="0">
                        <a:buNone/>
                      </a:pPr>
                      <a:r>
                        <a:rPr lang="en-GB"/>
                        <a:t>Phase</a:t>
                      </a:r>
                      <a:endParaRPr lang="en-GB">
                        <a:solidFill>
                          <a:schemeClr val="tx1">
                            <a:lumMod val="50000"/>
                            <a:lumOff val="50000"/>
                          </a:schemeClr>
                        </a:solidFill>
                      </a:endParaRPr>
                    </a:p>
                  </a:txBody>
                  <a:tcPr>
                    <a:solidFill>
                      <a:schemeClr val="bg1">
                        <a:lumMod val="75000"/>
                      </a:schemeClr>
                    </a:solidFill>
                  </a:tcPr>
                </a:tc>
                <a:tc>
                  <a:txBody>
                    <a:bodyPr/>
                    <a:lstStyle/>
                    <a:p>
                      <a:r>
                        <a:rPr lang="en-GB" b="1"/>
                        <a:t>Explicit Direct Instruction (EDI)</a:t>
                      </a:r>
                    </a:p>
                    <a:p>
                      <a:r>
                        <a:rPr lang="en-GB" b="1" i="1">
                          <a:solidFill>
                            <a:schemeClr val="tx1"/>
                          </a:solidFill>
                        </a:rPr>
                        <a:t>Hollingsworth &amp; Ybarra</a:t>
                      </a: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r>
                        <a:rPr lang="en-GB" b="1"/>
                        <a:t>Activate prior knowledge</a:t>
                      </a:r>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r>
                        <a:rPr lang="en-GB" b="1"/>
                        <a:t>Learning objective</a:t>
                      </a:r>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Concept development</a:t>
                      </a:r>
                    </a:p>
                    <a:p>
                      <a:endParaRPr lang="en-GB" b="1"/>
                    </a:p>
                    <a:p>
                      <a:r>
                        <a:rPr lang="en-GB" b="1"/>
                        <a:t>Skill development</a:t>
                      </a:r>
                    </a:p>
                  </a:txBody>
                  <a:tcPr/>
                </a:tc>
                <a:extLst>
                  <a:ext uri="{0D108BD9-81ED-4DB2-BD59-A6C34878D82A}">
                    <a16:rowId xmlns:a16="http://schemas.microsoft.com/office/drawing/2014/main" val="1455739899"/>
                  </a:ext>
                </a:extLst>
              </a:tr>
              <a:tr h="1568407">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Guided practice</a:t>
                      </a:r>
                    </a:p>
                    <a:p>
                      <a:endParaRPr lang="en-GB" b="1"/>
                    </a:p>
                    <a:p>
                      <a:r>
                        <a:rPr lang="en-GB" b="1"/>
                        <a:t>Relevance</a:t>
                      </a:r>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Closure</a:t>
                      </a:r>
                    </a:p>
                  </a:txBody>
                  <a:tcPr/>
                </a:tc>
                <a:extLst>
                  <a:ext uri="{0D108BD9-81ED-4DB2-BD59-A6C34878D82A}">
                    <a16:rowId xmlns:a16="http://schemas.microsoft.com/office/drawing/2014/main" val="438334208"/>
                  </a:ext>
                </a:extLst>
              </a:tr>
            </a:tbl>
          </a:graphicData>
        </a:graphic>
      </p:graphicFrame>
      <p:cxnSp>
        <p:nvCxnSpPr>
          <p:cNvPr id="11" name="Straight Arrow Connector 10">
            <a:extLst>
              <a:ext uri="{FF2B5EF4-FFF2-40B4-BE49-F238E27FC236}">
                <a16:creationId xmlns:a16="http://schemas.microsoft.com/office/drawing/2014/main" id="{B997490C-2A7A-4A40-8662-9EBE76A69063}"/>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6D3D95-6D9C-40AD-B7D5-5F73A1FB03FB}"/>
              </a:ext>
            </a:extLst>
          </p:cNvPr>
          <p:cNvSpPr txBox="1"/>
          <p:nvPr/>
        </p:nvSpPr>
        <p:spPr>
          <a:xfrm>
            <a:off x="260350" y="6460987"/>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sp>
        <p:nvSpPr>
          <p:cNvPr id="3" name="Slide Number Placeholder 2">
            <a:extLst>
              <a:ext uri="{FF2B5EF4-FFF2-40B4-BE49-F238E27FC236}">
                <a16:creationId xmlns:a16="http://schemas.microsoft.com/office/drawing/2014/main" id="{5DF0BAEF-47A5-E149-B254-6FB2E3E153E6}"/>
              </a:ext>
            </a:extLst>
          </p:cNvPr>
          <p:cNvSpPr>
            <a:spLocks noGrp="1"/>
          </p:cNvSpPr>
          <p:nvPr>
            <p:ph type="sldNum" sz="quarter" idx="12"/>
          </p:nvPr>
        </p:nvSpPr>
        <p:spPr/>
        <p:txBody>
          <a:bodyPr/>
          <a:lstStyle/>
          <a:p>
            <a:fld id="{21BC979E-FD66-4DE5-A630-6118B69A4F79}" type="slidenum">
              <a:rPr lang="en-GB" smtClean="0"/>
              <a:t>11</a:t>
            </a:fld>
            <a:endParaRPr lang="en-GB"/>
          </a:p>
        </p:txBody>
      </p:sp>
      <p:pic>
        <p:nvPicPr>
          <p:cNvPr id="10" name="Picture 9" descr="A picture containing drawing&#10;&#10;Description automatically generated">
            <a:extLst>
              <a:ext uri="{FF2B5EF4-FFF2-40B4-BE49-F238E27FC236}">
                <a16:creationId xmlns:a16="http://schemas.microsoft.com/office/drawing/2014/main" id="{FEA3E9B8-F1F5-5445-9F05-FAFF263609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47379" y="305716"/>
            <a:ext cx="503450" cy="766119"/>
          </a:xfrm>
          <a:prstGeom prst="rect">
            <a:avLst/>
          </a:prstGeom>
        </p:spPr>
      </p:pic>
    </p:spTree>
    <p:extLst>
      <p:ext uri="{BB962C8B-B14F-4D97-AF65-F5344CB8AC3E}">
        <p14:creationId xmlns:p14="http://schemas.microsoft.com/office/powerpoint/2010/main" val="427748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8F303E-C1F4-475F-BCA2-F708313C7B6C}"/>
              </a:ext>
            </a:extLst>
          </p:cNvPr>
          <p:cNvSpPr/>
          <p:nvPr/>
        </p:nvSpPr>
        <p:spPr>
          <a:xfrm>
            <a:off x="735821" y="2161698"/>
            <a:ext cx="2619375" cy="1938992"/>
          </a:xfrm>
          <a:prstGeom prst="rect">
            <a:avLst/>
          </a:prstGeom>
        </p:spPr>
        <p:txBody>
          <a:bodyPr wrap="square">
            <a:spAutoFit/>
          </a:bodyPr>
          <a:lstStyle/>
          <a:p>
            <a:r>
              <a:rPr lang="en-GB" sz="4000" dirty="0">
                <a:solidFill>
                  <a:srgbClr val="008CBF"/>
                </a:solidFill>
              </a:rPr>
              <a:t>Explicit </a:t>
            </a:r>
          </a:p>
          <a:p>
            <a:r>
              <a:rPr lang="en-GB" sz="4000" dirty="0">
                <a:solidFill>
                  <a:srgbClr val="008CBF"/>
                </a:solidFill>
              </a:rPr>
              <a:t>Direct Instruction</a:t>
            </a:r>
          </a:p>
        </p:txBody>
      </p:sp>
      <p:pic>
        <p:nvPicPr>
          <p:cNvPr id="6" name="Graphic 5" descr="Group brainstorm">
            <a:extLst>
              <a:ext uri="{FF2B5EF4-FFF2-40B4-BE49-F238E27FC236}">
                <a16:creationId xmlns:a16="http://schemas.microsoft.com/office/drawing/2014/main" id="{1545FC0B-49A9-49BC-9BE6-AEB6FBE0B1A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104880" y="166688"/>
            <a:ext cx="914400" cy="914400"/>
          </a:xfrm>
          <a:prstGeom prst="rect">
            <a:avLst/>
          </a:prstGeom>
        </p:spPr>
      </p:pic>
      <p:pic>
        <p:nvPicPr>
          <p:cNvPr id="11" name="Graphic 10" descr="Classroom">
            <a:extLst>
              <a:ext uri="{FF2B5EF4-FFF2-40B4-BE49-F238E27FC236}">
                <a16:creationId xmlns:a16="http://schemas.microsoft.com/office/drawing/2014/main" id="{91F101FE-F390-4337-A16A-2505F2478B8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104880" y="3876675"/>
            <a:ext cx="914400" cy="914400"/>
          </a:xfrm>
          <a:prstGeom prst="rect">
            <a:avLst/>
          </a:prstGeom>
        </p:spPr>
      </p:pic>
      <p:pic>
        <p:nvPicPr>
          <p:cNvPr id="13" name="Graphic 12" descr="Brain in head">
            <a:extLst>
              <a:ext uri="{FF2B5EF4-FFF2-40B4-BE49-F238E27FC236}">
                <a16:creationId xmlns:a16="http://schemas.microsoft.com/office/drawing/2014/main" id="{5E3CEE0C-8E4C-4C91-8D38-2B163DB2D38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04880" y="2995500"/>
            <a:ext cx="914400" cy="914400"/>
          </a:xfrm>
          <a:prstGeom prst="rect">
            <a:avLst/>
          </a:prstGeom>
        </p:spPr>
      </p:pic>
      <p:pic>
        <p:nvPicPr>
          <p:cNvPr id="15" name="Graphic 14" descr="Head with gears">
            <a:extLst>
              <a:ext uri="{FF2B5EF4-FFF2-40B4-BE49-F238E27FC236}">
                <a16:creationId xmlns:a16="http://schemas.microsoft.com/office/drawing/2014/main" id="{A2DD5CD0-97CD-4807-914C-F6C69B5AE81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1104880" y="1978875"/>
            <a:ext cx="914400" cy="914400"/>
          </a:xfrm>
          <a:prstGeom prst="rect">
            <a:avLst/>
          </a:prstGeom>
        </p:spPr>
      </p:pic>
      <p:pic>
        <p:nvPicPr>
          <p:cNvPr id="17" name="Graphic 16" descr="Teacher">
            <a:extLst>
              <a:ext uri="{FF2B5EF4-FFF2-40B4-BE49-F238E27FC236}">
                <a16:creationId xmlns:a16="http://schemas.microsoft.com/office/drawing/2014/main" id="{2FD767BD-FFC0-4FAB-BA51-4B6F367CEA6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104880" y="995400"/>
            <a:ext cx="914400" cy="914400"/>
          </a:xfrm>
          <a:prstGeom prst="rect">
            <a:avLst/>
          </a:prstGeom>
        </p:spPr>
      </p:pic>
      <p:pic>
        <p:nvPicPr>
          <p:cNvPr id="19" name="Graphic 18" descr="Person with idea">
            <a:extLst>
              <a:ext uri="{FF2B5EF4-FFF2-40B4-BE49-F238E27FC236}">
                <a16:creationId xmlns:a16="http://schemas.microsoft.com/office/drawing/2014/main" id="{E1DD0883-57AF-4B34-B264-3F7BB395E00D}"/>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1104880" y="4791075"/>
            <a:ext cx="914400" cy="914400"/>
          </a:xfrm>
          <a:prstGeom prst="rect">
            <a:avLst/>
          </a:prstGeom>
        </p:spPr>
      </p:pic>
      <p:pic>
        <p:nvPicPr>
          <p:cNvPr id="21" name="Graphic 20" descr="Meeting">
            <a:extLst>
              <a:ext uri="{FF2B5EF4-FFF2-40B4-BE49-F238E27FC236}">
                <a16:creationId xmlns:a16="http://schemas.microsoft.com/office/drawing/2014/main" id="{F9295AA2-A3E4-4632-B107-DB9875CF19C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104880" y="5791087"/>
            <a:ext cx="914400" cy="914400"/>
          </a:xfrm>
          <a:prstGeom prst="rect">
            <a:avLst/>
          </a:prstGeom>
        </p:spPr>
      </p:pic>
      <p:pic>
        <p:nvPicPr>
          <p:cNvPr id="23" name="Graphic 22" descr="Chevron arrows RTL">
            <a:extLst>
              <a:ext uri="{FF2B5EF4-FFF2-40B4-BE49-F238E27FC236}">
                <a16:creationId xmlns:a16="http://schemas.microsoft.com/office/drawing/2014/main" id="{AABE5A81-1B80-4864-9B71-85CE0BAB366F}"/>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190480" y="257175"/>
            <a:ext cx="914400" cy="914400"/>
          </a:xfrm>
          <a:prstGeom prst="rect">
            <a:avLst/>
          </a:prstGeom>
        </p:spPr>
      </p:pic>
      <p:pic>
        <p:nvPicPr>
          <p:cNvPr id="24" name="Graphic 23" descr="Chevron arrows RTL">
            <a:extLst>
              <a:ext uri="{FF2B5EF4-FFF2-40B4-BE49-F238E27FC236}">
                <a16:creationId xmlns:a16="http://schemas.microsoft.com/office/drawing/2014/main" id="{271A877D-C86B-43C9-9301-AD3D82DC624B}"/>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190480" y="5776912"/>
            <a:ext cx="914400" cy="914400"/>
          </a:xfrm>
          <a:prstGeom prst="rect">
            <a:avLst/>
          </a:prstGeom>
        </p:spPr>
      </p:pic>
      <p:pic>
        <p:nvPicPr>
          <p:cNvPr id="25" name="Graphic 24" descr="Chevron arrows RTL">
            <a:extLst>
              <a:ext uri="{FF2B5EF4-FFF2-40B4-BE49-F238E27FC236}">
                <a16:creationId xmlns:a16="http://schemas.microsoft.com/office/drawing/2014/main" id="{425E83B9-45F0-48AE-8157-7B79EE4EE38F}"/>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190480" y="1989582"/>
            <a:ext cx="914400" cy="914400"/>
          </a:xfrm>
          <a:prstGeom prst="rect">
            <a:avLst/>
          </a:prstGeom>
        </p:spPr>
      </p:pic>
      <p:pic>
        <p:nvPicPr>
          <p:cNvPr id="26" name="Graphic 25" descr="Chevron arrows RTL">
            <a:extLst>
              <a:ext uri="{FF2B5EF4-FFF2-40B4-BE49-F238E27FC236}">
                <a16:creationId xmlns:a16="http://schemas.microsoft.com/office/drawing/2014/main" id="{5342667B-3D93-4E64-B26F-859769D14F56}"/>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190480" y="2988413"/>
            <a:ext cx="914400" cy="914400"/>
          </a:xfrm>
          <a:prstGeom prst="rect">
            <a:avLst/>
          </a:prstGeom>
        </p:spPr>
      </p:pic>
      <p:pic>
        <p:nvPicPr>
          <p:cNvPr id="27" name="Graphic 26" descr="Chevron arrows RTL">
            <a:extLst>
              <a:ext uri="{FF2B5EF4-FFF2-40B4-BE49-F238E27FC236}">
                <a16:creationId xmlns:a16="http://schemas.microsoft.com/office/drawing/2014/main" id="{A12B4649-94C1-4C48-BE84-9BD211B366ED}"/>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190480" y="3962287"/>
            <a:ext cx="914400" cy="914400"/>
          </a:xfrm>
          <a:prstGeom prst="rect">
            <a:avLst/>
          </a:prstGeom>
        </p:spPr>
      </p:pic>
      <p:pic>
        <p:nvPicPr>
          <p:cNvPr id="28" name="Graphic 27" descr="Chevron arrows RTL">
            <a:extLst>
              <a:ext uri="{FF2B5EF4-FFF2-40B4-BE49-F238E27FC236}">
                <a16:creationId xmlns:a16="http://schemas.microsoft.com/office/drawing/2014/main" id="{8AB87F9D-DCFB-4C26-8964-0981FE744641}"/>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190480" y="4876687"/>
            <a:ext cx="914400" cy="914400"/>
          </a:xfrm>
          <a:prstGeom prst="rect">
            <a:avLst/>
          </a:prstGeom>
        </p:spPr>
      </p:pic>
      <p:pic>
        <p:nvPicPr>
          <p:cNvPr id="29" name="Graphic 28" descr="Chevron arrows RTL">
            <a:extLst>
              <a:ext uri="{FF2B5EF4-FFF2-40B4-BE49-F238E27FC236}">
                <a16:creationId xmlns:a16="http://schemas.microsoft.com/office/drawing/2014/main" id="{64A8ED2A-C3FF-4AE9-8794-6DC9AEA4C271}"/>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190480" y="1009575"/>
            <a:ext cx="914400" cy="914400"/>
          </a:xfrm>
          <a:prstGeom prst="rect">
            <a:avLst/>
          </a:prstGeom>
        </p:spPr>
      </p:pic>
      <p:sp>
        <p:nvSpPr>
          <p:cNvPr id="30" name="Rectangle 29">
            <a:extLst>
              <a:ext uri="{FF2B5EF4-FFF2-40B4-BE49-F238E27FC236}">
                <a16:creationId xmlns:a16="http://schemas.microsoft.com/office/drawing/2014/main" id="{63FFA4D4-DE52-4E44-963C-99FB4BCA6A87}"/>
              </a:ext>
            </a:extLst>
          </p:cNvPr>
          <p:cNvSpPr/>
          <p:nvPr/>
        </p:nvSpPr>
        <p:spPr>
          <a:xfrm>
            <a:off x="6108122" y="350918"/>
            <a:ext cx="3280113" cy="646331"/>
          </a:xfrm>
          <a:prstGeom prst="rect">
            <a:avLst/>
          </a:prstGeom>
        </p:spPr>
        <p:txBody>
          <a:bodyPr wrap="square">
            <a:spAutoFit/>
          </a:bodyPr>
          <a:lstStyle/>
          <a:p>
            <a:pPr algn="ctr"/>
            <a:r>
              <a:rPr lang="en-GB" b="1"/>
              <a:t>Activate prior knowledge</a:t>
            </a:r>
          </a:p>
          <a:p>
            <a:pPr algn="ctr"/>
            <a:r>
              <a:rPr lang="en-GB"/>
              <a:t>Linking to prior learning</a:t>
            </a:r>
          </a:p>
        </p:txBody>
      </p:sp>
      <p:sp>
        <p:nvSpPr>
          <p:cNvPr id="31" name="Rectangle 30">
            <a:extLst>
              <a:ext uri="{FF2B5EF4-FFF2-40B4-BE49-F238E27FC236}">
                <a16:creationId xmlns:a16="http://schemas.microsoft.com/office/drawing/2014/main" id="{977F3E53-0138-48B5-B932-8D7994EACD83}"/>
              </a:ext>
            </a:extLst>
          </p:cNvPr>
          <p:cNvSpPr/>
          <p:nvPr/>
        </p:nvSpPr>
        <p:spPr>
          <a:xfrm>
            <a:off x="5578072" y="1173662"/>
            <a:ext cx="4236892" cy="923330"/>
          </a:xfrm>
          <a:prstGeom prst="rect">
            <a:avLst/>
          </a:prstGeom>
        </p:spPr>
        <p:txBody>
          <a:bodyPr wrap="square">
            <a:spAutoFit/>
          </a:bodyPr>
          <a:lstStyle/>
          <a:p>
            <a:pPr algn="ctr"/>
            <a:r>
              <a:rPr lang="en-GB" b="1"/>
              <a:t>Learning objective</a:t>
            </a:r>
          </a:p>
          <a:p>
            <a:pPr algn="ctr"/>
            <a:r>
              <a:rPr lang="en-GB"/>
              <a:t>Transparent intentions and success criteria</a:t>
            </a:r>
          </a:p>
          <a:p>
            <a:pPr algn="ctr"/>
            <a:endParaRPr lang="en-GB" b="1"/>
          </a:p>
        </p:txBody>
      </p:sp>
      <p:sp>
        <p:nvSpPr>
          <p:cNvPr id="32" name="Rectangle 31">
            <a:extLst>
              <a:ext uri="{FF2B5EF4-FFF2-40B4-BE49-F238E27FC236}">
                <a16:creationId xmlns:a16="http://schemas.microsoft.com/office/drawing/2014/main" id="{312337EB-FB75-436D-8604-5F3583AD9A26}"/>
              </a:ext>
            </a:extLst>
          </p:cNvPr>
          <p:cNvSpPr/>
          <p:nvPr/>
        </p:nvSpPr>
        <p:spPr>
          <a:xfrm>
            <a:off x="6053607" y="2161698"/>
            <a:ext cx="3400886" cy="646331"/>
          </a:xfrm>
          <a:prstGeom prst="rect">
            <a:avLst/>
          </a:prstGeom>
        </p:spPr>
        <p:txBody>
          <a:bodyPr wrap="square">
            <a:spAutoFit/>
          </a:bodyPr>
          <a:lstStyle/>
          <a:p>
            <a:pPr algn="ctr"/>
            <a:r>
              <a:rPr lang="en-GB" b="1"/>
              <a:t>Concept development</a:t>
            </a:r>
          </a:p>
          <a:p>
            <a:pPr algn="ctr"/>
            <a:r>
              <a:rPr lang="en-GB"/>
              <a:t>Modelling the why</a:t>
            </a:r>
          </a:p>
        </p:txBody>
      </p:sp>
      <p:sp>
        <p:nvSpPr>
          <p:cNvPr id="33" name="Rectangle 32">
            <a:extLst>
              <a:ext uri="{FF2B5EF4-FFF2-40B4-BE49-F238E27FC236}">
                <a16:creationId xmlns:a16="http://schemas.microsoft.com/office/drawing/2014/main" id="{3BEEB3F1-B219-40C0-A2A9-5456E7C1760D}"/>
              </a:ext>
            </a:extLst>
          </p:cNvPr>
          <p:cNvSpPr/>
          <p:nvPr/>
        </p:nvSpPr>
        <p:spPr>
          <a:xfrm>
            <a:off x="6050687" y="3085753"/>
            <a:ext cx="3280113" cy="646331"/>
          </a:xfrm>
          <a:prstGeom prst="rect">
            <a:avLst/>
          </a:prstGeom>
        </p:spPr>
        <p:txBody>
          <a:bodyPr wrap="square">
            <a:spAutoFit/>
          </a:bodyPr>
          <a:lstStyle/>
          <a:p>
            <a:pPr algn="ctr"/>
            <a:r>
              <a:rPr lang="en-GB" b="1"/>
              <a:t>Skill development</a:t>
            </a:r>
          </a:p>
          <a:p>
            <a:pPr algn="ctr"/>
            <a:r>
              <a:rPr lang="en-GB"/>
              <a:t>Modelling the how</a:t>
            </a:r>
          </a:p>
        </p:txBody>
      </p:sp>
      <p:sp>
        <p:nvSpPr>
          <p:cNvPr id="34" name="Rectangle 33">
            <a:extLst>
              <a:ext uri="{FF2B5EF4-FFF2-40B4-BE49-F238E27FC236}">
                <a16:creationId xmlns:a16="http://schemas.microsoft.com/office/drawing/2014/main" id="{ED9CE7D8-1F0A-4EEB-AF83-ABCF709FADD9}"/>
              </a:ext>
            </a:extLst>
          </p:cNvPr>
          <p:cNvSpPr/>
          <p:nvPr/>
        </p:nvSpPr>
        <p:spPr>
          <a:xfrm>
            <a:off x="5795998" y="4093465"/>
            <a:ext cx="3801041" cy="646331"/>
          </a:xfrm>
          <a:prstGeom prst="rect">
            <a:avLst/>
          </a:prstGeom>
        </p:spPr>
        <p:txBody>
          <a:bodyPr wrap="none">
            <a:spAutoFit/>
          </a:bodyPr>
          <a:lstStyle/>
          <a:p>
            <a:pPr algn="ctr"/>
            <a:r>
              <a:rPr lang="en-GB" b="1"/>
              <a:t>Guided practice</a:t>
            </a:r>
          </a:p>
          <a:p>
            <a:pPr algn="ctr"/>
            <a:r>
              <a:rPr lang="en-GB"/>
              <a:t>Developing fluency &amp; correcting errors</a:t>
            </a:r>
          </a:p>
        </p:txBody>
      </p:sp>
      <p:sp>
        <p:nvSpPr>
          <p:cNvPr id="35" name="Rectangle 34">
            <a:extLst>
              <a:ext uri="{FF2B5EF4-FFF2-40B4-BE49-F238E27FC236}">
                <a16:creationId xmlns:a16="http://schemas.microsoft.com/office/drawing/2014/main" id="{BD305E1E-CA92-4147-A72A-68785C3781C4}"/>
              </a:ext>
            </a:extLst>
          </p:cNvPr>
          <p:cNvSpPr/>
          <p:nvPr/>
        </p:nvSpPr>
        <p:spPr>
          <a:xfrm>
            <a:off x="6337237" y="5010721"/>
            <a:ext cx="2718565" cy="646331"/>
          </a:xfrm>
          <a:prstGeom prst="rect">
            <a:avLst/>
          </a:prstGeom>
        </p:spPr>
        <p:txBody>
          <a:bodyPr wrap="none">
            <a:spAutoFit/>
          </a:bodyPr>
          <a:lstStyle/>
          <a:p>
            <a:pPr algn="ctr"/>
            <a:r>
              <a:rPr lang="en-GB" b="1"/>
              <a:t>Relevance</a:t>
            </a:r>
          </a:p>
          <a:p>
            <a:pPr algn="ctr"/>
            <a:r>
              <a:rPr lang="en-GB"/>
              <a:t>Independent practice / use</a:t>
            </a:r>
          </a:p>
        </p:txBody>
      </p:sp>
      <p:sp>
        <p:nvSpPr>
          <p:cNvPr id="36" name="Rectangle 35">
            <a:extLst>
              <a:ext uri="{FF2B5EF4-FFF2-40B4-BE49-F238E27FC236}">
                <a16:creationId xmlns:a16="http://schemas.microsoft.com/office/drawing/2014/main" id="{9DBB029F-0387-4A9B-BF64-371CFDAEDB42}"/>
              </a:ext>
            </a:extLst>
          </p:cNvPr>
          <p:cNvSpPr/>
          <p:nvPr/>
        </p:nvSpPr>
        <p:spPr>
          <a:xfrm>
            <a:off x="5105165" y="5933079"/>
            <a:ext cx="5171159" cy="646331"/>
          </a:xfrm>
          <a:prstGeom prst="rect">
            <a:avLst/>
          </a:prstGeom>
        </p:spPr>
        <p:txBody>
          <a:bodyPr wrap="none">
            <a:spAutoFit/>
          </a:bodyPr>
          <a:lstStyle/>
          <a:p>
            <a:pPr algn="ctr"/>
            <a:r>
              <a:rPr lang="en-GB" b="1"/>
              <a:t>Closure</a:t>
            </a:r>
          </a:p>
          <a:p>
            <a:pPr algn="ctr"/>
            <a:r>
              <a:rPr lang="en-GB"/>
              <a:t>Reviewing and assessing the learning from the lesson</a:t>
            </a:r>
          </a:p>
        </p:txBody>
      </p:sp>
      <p:grpSp>
        <p:nvGrpSpPr>
          <p:cNvPr id="51" name="Group 50">
            <a:extLst>
              <a:ext uri="{FF2B5EF4-FFF2-40B4-BE49-F238E27FC236}">
                <a16:creationId xmlns:a16="http://schemas.microsoft.com/office/drawing/2014/main" id="{79707E93-E8D5-4B81-B9D7-CDFEBB9C922E}"/>
              </a:ext>
            </a:extLst>
          </p:cNvPr>
          <p:cNvGrpSpPr/>
          <p:nvPr/>
        </p:nvGrpSpPr>
        <p:grpSpPr>
          <a:xfrm flipH="1">
            <a:off x="3413224" y="140851"/>
            <a:ext cx="1828800" cy="6538799"/>
            <a:chOff x="4856480" y="319088"/>
            <a:chExt cx="1828800" cy="6538799"/>
          </a:xfrm>
        </p:grpSpPr>
        <p:pic>
          <p:nvPicPr>
            <p:cNvPr id="37" name="Graphic 36" descr="Group brainstorm">
              <a:extLst>
                <a:ext uri="{FF2B5EF4-FFF2-40B4-BE49-F238E27FC236}">
                  <a16:creationId xmlns:a16="http://schemas.microsoft.com/office/drawing/2014/main" id="{F76FDCB1-1600-4B50-A50F-7146F64F1CA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70880" y="319088"/>
              <a:ext cx="914400" cy="914400"/>
            </a:xfrm>
            <a:prstGeom prst="rect">
              <a:avLst/>
            </a:prstGeom>
          </p:spPr>
        </p:pic>
        <p:pic>
          <p:nvPicPr>
            <p:cNvPr id="38" name="Graphic 37" descr="Classroom">
              <a:extLst>
                <a:ext uri="{FF2B5EF4-FFF2-40B4-BE49-F238E27FC236}">
                  <a16:creationId xmlns:a16="http://schemas.microsoft.com/office/drawing/2014/main" id="{72E2FA90-A3E6-4861-978F-76C055C5F8F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770880" y="4029075"/>
              <a:ext cx="914400" cy="914400"/>
            </a:xfrm>
            <a:prstGeom prst="rect">
              <a:avLst/>
            </a:prstGeom>
          </p:spPr>
        </p:pic>
        <p:pic>
          <p:nvPicPr>
            <p:cNvPr id="39" name="Graphic 38" descr="Brain in head">
              <a:extLst>
                <a:ext uri="{FF2B5EF4-FFF2-40B4-BE49-F238E27FC236}">
                  <a16:creationId xmlns:a16="http://schemas.microsoft.com/office/drawing/2014/main" id="{03C76BA1-4D10-4A77-8165-8A5165360E4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770880" y="3147900"/>
              <a:ext cx="914400" cy="914400"/>
            </a:xfrm>
            <a:prstGeom prst="rect">
              <a:avLst/>
            </a:prstGeom>
          </p:spPr>
        </p:pic>
        <p:pic>
          <p:nvPicPr>
            <p:cNvPr id="40" name="Graphic 39" descr="Head with gears">
              <a:extLst>
                <a:ext uri="{FF2B5EF4-FFF2-40B4-BE49-F238E27FC236}">
                  <a16:creationId xmlns:a16="http://schemas.microsoft.com/office/drawing/2014/main" id="{1FD5E8E2-9FB8-4673-A4BB-91D1D0C54F8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770880" y="2131275"/>
              <a:ext cx="914400" cy="914400"/>
            </a:xfrm>
            <a:prstGeom prst="rect">
              <a:avLst/>
            </a:prstGeom>
          </p:spPr>
        </p:pic>
        <p:pic>
          <p:nvPicPr>
            <p:cNvPr id="41" name="Graphic 40" descr="Teacher">
              <a:extLst>
                <a:ext uri="{FF2B5EF4-FFF2-40B4-BE49-F238E27FC236}">
                  <a16:creationId xmlns:a16="http://schemas.microsoft.com/office/drawing/2014/main" id="{C20F135D-4847-469F-8E4D-A8C4233C528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770880" y="1147800"/>
              <a:ext cx="914400" cy="914400"/>
            </a:xfrm>
            <a:prstGeom prst="rect">
              <a:avLst/>
            </a:prstGeom>
          </p:spPr>
        </p:pic>
        <p:pic>
          <p:nvPicPr>
            <p:cNvPr id="42" name="Graphic 41" descr="Person with idea">
              <a:extLst>
                <a:ext uri="{FF2B5EF4-FFF2-40B4-BE49-F238E27FC236}">
                  <a16:creationId xmlns:a16="http://schemas.microsoft.com/office/drawing/2014/main" id="{BAD71176-5B5D-46B3-AEF6-16EFB29052F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770880" y="4943475"/>
              <a:ext cx="914400" cy="914400"/>
            </a:xfrm>
            <a:prstGeom prst="rect">
              <a:avLst/>
            </a:prstGeom>
          </p:spPr>
        </p:pic>
        <p:pic>
          <p:nvPicPr>
            <p:cNvPr id="43" name="Graphic 42" descr="Meeting">
              <a:extLst>
                <a:ext uri="{FF2B5EF4-FFF2-40B4-BE49-F238E27FC236}">
                  <a16:creationId xmlns:a16="http://schemas.microsoft.com/office/drawing/2014/main" id="{65D93CB7-0ABB-46AD-B886-657EB360F409}"/>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770880" y="5943487"/>
              <a:ext cx="914400" cy="914400"/>
            </a:xfrm>
            <a:prstGeom prst="rect">
              <a:avLst/>
            </a:prstGeom>
          </p:spPr>
        </p:pic>
        <p:pic>
          <p:nvPicPr>
            <p:cNvPr id="44" name="Graphic 43" descr="Chevron arrows RTL">
              <a:extLst>
                <a:ext uri="{FF2B5EF4-FFF2-40B4-BE49-F238E27FC236}">
                  <a16:creationId xmlns:a16="http://schemas.microsoft.com/office/drawing/2014/main" id="{0510DD2B-9CBE-456B-9D8A-15C36752B361}"/>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856480" y="409575"/>
              <a:ext cx="914400" cy="914400"/>
            </a:xfrm>
            <a:prstGeom prst="rect">
              <a:avLst/>
            </a:prstGeom>
          </p:spPr>
        </p:pic>
        <p:pic>
          <p:nvPicPr>
            <p:cNvPr id="45" name="Graphic 44" descr="Chevron arrows RTL">
              <a:extLst>
                <a:ext uri="{FF2B5EF4-FFF2-40B4-BE49-F238E27FC236}">
                  <a16:creationId xmlns:a16="http://schemas.microsoft.com/office/drawing/2014/main" id="{3F9B8751-9D66-4CBD-A114-6DB11D0832EE}"/>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856480" y="5929312"/>
              <a:ext cx="914400" cy="914400"/>
            </a:xfrm>
            <a:prstGeom prst="rect">
              <a:avLst/>
            </a:prstGeom>
          </p:spPr>
        </p:pic>
        <p:pic>
          <p:nvPicPr>
            <p:cNvPr id="46" name="Graphic 45" descr="Chevron arrows RTL">
              <a:extLst>
                <a:ext uri="{FF2B5EF4-FFF2-40B4-BE49-F238E27FC236}">
                  <a16:creationId xmlns:a16="http://schemas.microsoft.com/office/drawing/2014/main" id="{9BA35B00-7C44-4CDE-8B93-85E9DFAC76B3}"/>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856480" y="2141982"/>
              <a:ext cx="914400" cy="914400"/>
            </a:xfrm>
            <a:prstGeom prst="rect">
              <a:avLst/>
            </a:prstGeom>
          </p:spPr>
        </p:pic>
        <p:pic>
          <p:nvPicPr>
            <p:cNvPr id="47" name="Graphic 46" descr="Chevron arrows RTL">
              <a:extLst>
                <a:ext uri="{FF2B5EF4-FFF2-40B4-BE49-F238E27FC236}">
                  <a16:creationId xmlns:a16="http://schemas.microsoft.com/office/drawing/2014/main" id="{86800DF1-83C6-4A11-9B44-A1C44EF6659D}"/>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856480" y="3140813"/>
              <a:ext cx="914400" cy="914400"/>
            </a:xfrm>
            <a:prstGeom prst="rect">
              <a:avLst/>
            </a:prstGeom>
          </p:spPr>
        </p:pic>
        <p:pic>
          <p:nvPicPr>
            <p:cNvPr id="48" name="Graphic 47" descr="Chevron arrows RTL">
              <a:extLst>
                <a:ext uri="{FF2B5EF4-FFF2-40B4-BE49-F238E27FC236}">
                  <a16:creationId xmlns:a16="http://schemas.microsoft.com/office/drawing/2014/main" id="{D7E44A24-FFCE-479B-98F6-C7126A3570CB}"/>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856480" y="4114687"/>
              <a:ext cx="914400" cy="914400"/>
            </a:xfrm>
            <a:prstGeom prst="rect">
              <a:avLst/>
            </a:prstGeom>
          </p:spPr>
        </p:pic>
        <p:pic>
          <p:nvPicPr>
            <p:cNvPr id="49" name="Graphic 48" descr="Chevron arrows RTL">
              <a:extLst>
                <a:ext uri="{FF2B5EF4-FFF2-40B4-BE49-F238E27FC236}">
                  <a16:creationId xmlns:a16="http://schemas.microsoft.com/office/drawing/2014/main" id="{9A606E58-ACD3-43E2-9D6C-9A4F49EBE1D6}"/>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856480" y="5029087"/>
              <a:ext cx="914400" cy="914400"/>
            </a:xfrm>
            <a:prstGeom prst="rect">
              <a:avLst/>
            </a:prstGeom>
          </p:spPr>
        </p:pic>
        <p:pic>
          <p:nvPicPr>
            <p:cNvPr id="50" name="Graphic 49" descr="Chevron arrows RTL">
              <a:extLst>
                <a:ext uri="{FF2B5EF4-FFF2-40B4-BE49-F238E27FC236}">
                  <a16:creationId xmlns:a16="http://schemas.microsoft.com/office/drawing/2014/main" id="{930C573A-FD68-4E54-9C1D-E68E0B31176F}"/>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856480" y="1161975"/>
              <a:ext cx="914400" cy="914400"/>
            </a:xfrm>
            <a:prstGeom prst="rect">
              <a:avLst/>
            </a:prstGeom>
          </p:spPr>
        </p:pic>
      </p:grpSp>
      <p:sp>
        <p:nvSpPr>
          <p:cNvPr id="4" name="Slide Number Placeholder 3">
            <a:extLst>
              <a:ext uri="{FF2B5EF4-FFF2-40B4-BE49-F238E27FC236}">
                <a16:creationId xmlns:a16="http://schemas.microsoft.com/office/drawing/2014/main" id="{F0ECA1EC-971A-B746-80FF-FE882175CC43}"/>
              </a:ext>
            </a:extLst>
          </p:cNvPr>
          <p:cNvSpPr>
            <a:spLocks noGrp="1"/>
          </p:cNvSpPr>
          <p:nvPr>
            <p:ph type="sldNum" sz="quarter" idx="12"/>
          </p:nvPr>
        </p:nvSpPr>
        <p:spPr/>
        <p:txBody>
          <a:bodyPr/>
          <a:lstStyle/>
          <a:p>
            <a:fld id="{21BC979E-FD66-4DE5-A630-6118B69A4F79}" type="slidenum">
              <a:rPr lang="en-GB" smtClean="0"/>
              <a:t>12</a:t>
            </a:fld>
            <a:endParaRPr lang="en-GB"/>
          </a:p>
        </p:txBody>
      </p:sp>
    </p:spTree>
    <p:extLst>
      <p:ext uri="{BB962C8B-B14F-4D97-AF65-F5344CB8AC3E}">
        <p14:creationId xmlns:p14="http://schemas.microsoft.com/office/powerpoint/2010/main" val="66330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5114117" y="5838170"/>
            <a:ext cx="6886575" cy="923330"/>
          </a:xfrm>
          <a:prstGeom prst="rect">
            <a:avLst/>
          </a:prstGeom>
          <a:noFill/>
        </p:spPr>
        <p:txBody>
          <a:bodyPr wrap="square" rtlCol="0">
            <a:spAutoFit/>
          </a:bodyPr>
          <a:lstStyle/>
          <a:p>
            <a:r>
              <a:rPr lang="en-GB" dirty="0"/>
              <a:t>Five Episodes of Instruction</a:t>
            </a:r>
          </a:p>
          <a:p>
            <a:r>
              <a:rPr lang="en-GB" dirty="0">
                <a:hlinkClick r:id="rId2"/>
              </a:rPr>
              <a:t>http://www.ascd.org/ascd-express/vol13/Making-Lessons-Memorable-Designing-from-Two-Perspectives.aspx</a:t>
            </a:r>
            <a:r>
              <a:rPr lang="en-GB" dirty="0"/>
              <a:t> </a:t>
            </a:r>
          </a:p>
        </p:txBody>
      </p:sp>
      <p:sp>
        <p:nvSpPr>
          <p:cNvPr id="5" name="Rectangle 4">
            <a:extLst>
              <a:ext uri="{FF2B5EF4-FFF2-40B4-BE49-F238E27FC236}">
                <a16:creationId xmlns:a16="http://schemas.microsoft.com/office/drawing/2014/main" id="{E9900A2A-C25A-4D7E-97EB-2CF38FDC55D3}"/>
              </a:ext>
            </a:extLst>
          </p:cNvPr>
          <p:cNvSpPr/>
          <p:nvPr/>
        </p:nvSpPr>
        <p:spPr>
          <a:xfrm>
            <a:off x="5152863" y="284377"/>
            <a:ext cx="6796169" cy="5909310"/>
          </a:xfrm>
          <a:prstGeom prst="rect">
            <a:avLst/>
          </a:prstGeom>
        </p:spPr>
        <p:txBody>
          <a:bodyPr wrap="square" anchor="t">
            <a:spAutoFit/>
          </a:bodyPr>
          <a:lstStyle/>
          <a:p>
            <a:pPr fontAlgn="base"/>
            <a:r>
              <a:rPr lang="en-GB" b="1" dirty="0"/>
              <a:t>Five Episodes of Instruction</a:t>
            </a:r>
          </a:p>
          <a:p>
            <a:pPr marL="285750" indent="-285750" fontAlgn="base">
              <a:spcBef>
                <a:spcPts val="300"/>
              </a:spcBef>
              <a:spcAft>
                <a:spcPts val="300"/>
              </a:spcAft>
              <a:buFont typeface="Arial"/>
              <a:buChar char="•"/>
            </a:pPr>
            <a:r>
              <a:rPr lang="en-GB" sz="1600" dirty="0"/>
              <a:t>Episode 1: Preparing Students for New Learning: Learning begins with </a:t>
            </a:r>
            <a:r>
              <a:rPr lang="en-GB" sz="1600" i="1" dirty="0"/>
              <a:t>attention</a:t>
            </a:r>
            <a:r>
              <a:rPr lang="en-GB" sz="1600" dirty="0"/>
              <a:t>. Therefore, during this episode, teachers capture students' attention and help students activate prior knowledge. Teachers also direct students' attention to the learning to come by establishing clear learning targets</a:t>
            </a:r>
            <a:endParaRPr lang="en-GB" sz="1600" dirty="0">
              <a:cs typeface="Calibri"/>
            </a:endParaRPr>
          </a:p>
          <a:p>
            <a:pPr marL="285750" indent="-285750" fontAlgn="base">
              <a:spcBef>
                <a:spcPts val="300"/>
              </a:spcBef>
              <a:spcAft>
                <a:spcPts val="300"/>
              </a:spcAft>
              <a:buFont typeface="Arial"/>
              <a:buChar char="•"/>
            </a:pPr>
            <a:r>
              <a:rPr lang="en-GB" sz="1600" dirty="0"/>
              <a:t>Episode 2: Presenting/Acquiring New Learning: Learning requires </a:t>
            </a:r>
            <a:r>
              <a:rPr lang="en-GB" sz="1600" i="1" dirty="0"/>
              <a:t>focus</a:t>
            </a:r>
            <a:r>
              <a:rPr lang="en-GB" sz="1600" dirty="0"/>
              <a:t>. Teachers do more than present content during this episode; they help students actively process the content and assemble information into big ideas and important details. </a:t>
            </a:r>
            <a:endParaRPr lang="en-GB" sz="1600" dirty="0">
              <a:cs typeface="Calibri" panose="020F0502020204030204"/>
            </a:endParaRPr>
          </a:p>
          <a:p>
            <a:pPr marL="285750" indent="-285750" fontAlgn="base">
              <a:spcBef>
                <a:spcPts val="300"/>
              </a:spcBef>
              <a:spcAft>
                <a:spcPts val="300"/>
              </a:spcAft>
              <a:buFont typeface="Arial"/>
              <a:buChar char="•"/>
            </a:pPr>
            <a:r>
              <a:rPr lang="en-GB" sz="1600" dirty="0"/>
              <a:t>Episode 3: Deepening and Reinforcing Learning: Learners need opportunities to </a:t>
            </a:r>
            <a:r>
              <a:rPr lang="en-GB" sz="1600" i="1" dirty="0"/>
              <a:t>consolidate</a:t>
            </a:r>
            <a:r>
              <a:rPr lang="en-GB" sz="1600" dirty="0"/>
              <a:t> learning. Therefore, during this episode, teachers engage students in strategic practice to help them solidify their understanding of key content and increase their mastery of new skills. </a:t>
            </a:r>
            <a:endParaRPr lang="en-GB" sz="1600" dirty="0">
              <a:cs typeface="Calibri"/>
            </a:endParaRPr>
          </a:p>
          <a:p>
            <a:pPr marL="285750" indent="-285750" fontAlgn="base">
              <a:spcBef>
                <a:spcPts val="300"/>
              </a:spcBef>
              <a:spcAft>
                <a:spcPts val="300"/>
              </a:spcAft>
              <a:buFont typeface="Arial"/>
              <a:buChar char="•"/>
            </a:pPr>
            <a:r>
              <a:rPr lang="en-GB" sz="1600" dirty="0"/>
              <a:t>Episode 4: Applying and Demonstrating Learning: Learners further </a:t>
            </a:r>
            <a:r>
              <a:rPr lang="en-GB" sz="1600" i="1" dirty="0"/>
              <a:t>consolidate</a:t>
            </a:r>
            <a:r>
              <a:rPr lang="en-GB" sz="1600" dirty="0"/>
              <a:t> and extend learning by applying it. Therefore, during this episode, teachers challenge students to demonstrate, synthesise, and transfer their learning.</a:t>
            </a:r>
            <a:endParaRPr lang="en-GB" sz="1600" dirty="0">
              <a:cs typeface="Calibri"/>
            </a:endParaRPr>
          </a:p>
          <a:p>
            <a:pPr marL="285750" indent="-285750" fontAlgn="base">
              <a:spcBef>
                <a:spcPts val="300"/>
              </a:spcBef>
              <a:spcAft>
                <a:spcPts val="300"/>
              </a:spcAft>
              <a:buFont typeface="Arial"/>
              <a:buChar char="•"/>
            </a:pPr>
            <a:r>
              <a:rPr lang="en-GB" sz="1600" dirty="0"/>
              <a:t>Episode 5: Reflecting on and Celebrating Learning: This entire process is enhanced through active </a:t>
            </a:r>
            <a:r>
              <a:rPr lang="en-GB" sz="1600" i="1" dirty="0"/>
              <a:t>reflection</a:t>
            </a:r>
            <a:r>
              <a:rPr lang="en-GB" sz="1600" dirty="0"/>
              <a:t>. Teachers help students look back on, learn from, and celebrate their learning—and their learning process.</a:t>
            </a:r>
            <a:endParaRPr lang="en-GB" sz="1600" dirty="0">
              <a:cs typeface="Calibri"/>
            </a:endParaRPr>
          </a:p>
          <a:p>
            <a:pPr fontAlgn="base"/>
            <a:endParaRPr lang="en-GB" sz="1500" dirty="0"/>
          </a:p>
        </p:txBody>
      </p:sp>
      <p:graphicFrame>
        <p:nvGraphicFramePr>
          <p:cNvPr id="10" name="Table 9">
            <a:extLst>
              <a:ext uri="{FF2B5EF4-FFF2-40B4-BE49-F238E27FC236}">
                <a16:creationId xmlns:a16="http://schemas.microsoft.com/office/drawing/2014/main" id="{6586A100-E29C-47AE-B586-AFC559107D90}"/>
              </a:ext>
            </a:extLst>
          </p:cNvPr>
          <p:cNvGraphicFramePr>
            <a:graphicFrameLocks noGrp="1"/>
          </p:cNvGraphicFramePr>
          <p:nvPr>
            <p:extLst>
              <p:ext uri="{D42A27DB-BD31-4B8C-83A1-F6EECF244321}">
                <p14:modId xmlns:p14="http://schemas.microsoft.com/office/powerpoint/2010/main" val="1881587519"/>
              </p:ext>
            </p:extLst>
          </p:nvPr>
        </p:nvGraphicFramePr>
        <p:xfrm>
          <a:off x="260350" y="346144"/>
          <a:ext cx="4789779" cy="6075606"/>
        </p:xfrm>
        <a:graphic>
          <a:graphicData uri="http://schemas.openxmlformats.org/drawingml/2006/table">
            <a:tbl>
              <a:tblPr firstRow="1" bandRow="1">
                <a:tableStyleId>{5940675A-B579-460E-94D1-54222C63F5DA}</a:tableStyleId>
              </a:tblPr>
              <a:tblGrid>
                <a:gridCol w="1555094">
                  <a:extLst>
                    <a:ext uri="{9D8B030D-6E8A-4147-A177-3AD203B41FA5}">
                      <a16:colId xmlns:a16="http://schemas.microsoft.com/office/drawing/2014/main" val="3294227982"/>
                    </a:ext>
                  </a:extLst>
                </a:gridCol>
                <a:gridCol w="3234685">
                  <a:extLst>
                    <a:ext uri="{9D8B030D-6E8A-4147-A177-3AD203B41FA5}">
                      <a16:colId xmlns:a16="http://schemas.microsoft.com/office/drawing/2014/main" val="2773517586"/>
                    </a:ext>
                  </a:extLst>
                </a:gridCol>
              </a:tblGrid>
              <a:tr h="908680">
                <a:tc>
                  <a:txBody>
                    <a:bodyPr/>
                    <a:lstStyle/>
                    <a:p>
                      <a:r>
                        <a:rPr lang="en-GB"/>
                        <a:t>Stage or</a:t>
                      </a:r>
                      <a:endParaRPr lang="en-GB">
                        <a:solidFill>
                          <a:schemeClr val="tx1">
                            <a:lumMod val="50000"/>
                            <a:lumOff val="50000"/>
                          </a:schemeClr>
                        </a:solidFill>
                      </a:endParaRPr>
                    </a:p>
                    <a:p>
                      <a:pPr lvl="0">
                        <a:buNone/>
                      </a:pPr>
                      <a:r>
                        <a:rPr lang="en-GB"/>
                        <a:t>Phase</a:t>
                      </a:r>
                      <a:endParaRPr lang="en-GB">
                        <a:solidFill>
                          <a:schemeClr val="tx1">
                            <a:lumMod val="50000"/>
                            <a:lumOff val="50000"/>
                          </a:schemeClr>
                        </a:solidFill>
                      </a:endParaRPr>
                    </a:p>
                  </a:txBody>
                  <a:tcPr>
                    <a:solidFill>
                      <a:schemeClr val="bg1">
                        <a:lumMod val="75000"/>
                      </a:schemeClr>
                    </a:solidFill>
                  </a:tcPr>
                </a:tc>
                <a:tc>
                  <a:txBody>
                    <a:bodyPr/>
                    <a:lstStyle/>
                    <a:p>
                      <a:r>
                        <a:rPr lang="en-GB" b="1"/>
                        <a:t>Five Episodes of Instruction</a:t>
                      </a:r>
                    </a:p>
                    <a:p>
                      <a:r>
                        <a:rPr lang="en-GB" b="1" i="1">
                          <a:solidFill>
                            <a:schemeClr val="tx1"/>
                          </a:solidFill>
                        </a:rPr>
                        <a:t>Silver &amp; Strong</a:t>
                      </a: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r>
                        <a:rPr lang="en-GB" b="1"/>
                        <a:t>Prepare students for new learning</a:t>
                      </a:r>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endParaRPr lang="en-GB" b="1"/>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Presenting new learning</a:t>
                      </a:r>
                    </a:p>
                  </a:txBody>
                  <a:tcPr/>
                </a:tc>
                <a:extLst>
                  <a:ext uri="{0D108BD9-81ED-4DB2-BD59-A6C34878D82A}">
                    <a16:rowId xmlns:a16="http://schemas.microsoft.com/office/drawing/2014/main" val="1455739899"/>
                  </a:ext>
                </a:extLst>
              </a:tr>
              <a:tr h="1252166">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Deepening and reinforcing learning</a:t>
                      </a:r>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Applying learning</a:t>
                      </a:r>
                    </a:p>
                    <a:p>
                      <a:endParaRPr lang="en-GB" b="1"/>
                    </a:p>
                    <a:p>
                      <a:r>
                        <a:rPr lang="en-GB" b="1"/>
                        <a:t>Reflecting on and celebrating learning</a:t>
                      </a:r>
                    </a:p>
                  </a:txBody>
                  <a:tcPr/>
                </a:tc>
                <a:extLst>
                  <a:ext uri="{0D108BD9-81ED-4DB2-BD59-A6C34878D82A}">
                    <a16:rowId xmlns:a16="http://schemas.microsoft.com/office/drawing/2014/main" val="438334208"/>
                  </a:ext>
                </a:extLst>
              </a:tr>
            </a:tbl>
          </a:graphicData>
        </a:graphic>
      </p:graphicFrame>
      <p:cxnSp>
        <p:nvCxnSpPr>
          <p:cNvPr id="11" name="Straight Arrow Connector 10">
            <a:extLst>
              <a:ext uri="{FF2B5EF4-FFF2-40B4-BE49-F238E27FC236}">
                <a16:creationId xmlns:a16="http://schemas.microsoft.com/office/drawing/2014/main" id="{EF31CA61-FA3B-4551-A2B5-AA8F75720EEF}"/>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E7F56A-BBEF-404B-BC96-D31D9BE23271}"/>
              </a:ext>
            </a:extLst>
          </p:cNvPr>
          <p:cNvSpPr txBox="1"/>
          <p:nvPr/>
        </p:nvSpPr>
        <p:spPr>
          <a:xfrm>
            <a:off x="260350" y="6460987"/>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sp>
        <p:nvSpPr>
          <p:cNvPr id="3" name="Slide Number Placeholder 2">
            <a:extLst>
              <a:ext uri="{FF2B5EF4-FFF2-40B4-BE49-F238E27FC236}">
                <a16:creationId xmlns:a16="http://schemas.microsoft.com/office/drawing/2014/main" id="{8934724F-CBEC-2F45-BBF6-D5F22CDA6904}"/>
              </a:ext>
            </a:extLst>
          </p:cNvPr>
          <p:cNvSpPr>
            <a:spLocks noGrp="1"/>
          </p:cNvSpPr>
          <p:nvPr>
            <p:ph type="sldNum" sz="quarter" idx="12"/>
          </p:nvPr>
        </p:nvSpPr>
        <p:spPr/>
        <p:txBody>
          <a:bodyPr/>
          <a:lstStyle/>
          <a:p>
            <a:fld id="{21BC979E-FD66-4DE5-A630-6118B69A4F79}" type="slidenum">
              <a:rPr lang="en-GB" smtClean="0"/>
              <a:t>13</a:t>
            </a:fld>
            <a:endParaRPr lang="en-GB"/>
          </a:p>
        </p:txBody>
      </p:sp>
      <p:pic>
        <p:nvPicPr>
          <p:cNvPr id="9" name="Picture 8" descr="A picture containing drawing&#10;&#10;Description automatically generated">
            <a:extLst>
              <a:ext uri="{FF2B5EF4-FFF2-40B4-BE49-F238E27FC236}">
                <a16:creationId xmlns:a16="http://schemas.microsoft.com/office/drawing/2014/main" id="{5F6A130F-CE6E-344E-B67D-5703AA0FB7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3800" y="212137"/>
            <a:ext cx="503450" cy="766119"/>
          </a:xfrm>
          <a:prstGeom prst="rect">
            <a:avLst/>
          </a:prstGeom>
        </p:spPr>
      </p:pic>
    </p:spTree>
    <p:extLst>
      <p:ext uri="{BB962C8B-B14F-4D97-AF65-F5344CB8AC3E}">
        <p14:creationId xmlns:p14="http://schemas.microsoft.com/office/powerpoint/2010/main" val="354592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lassroom">
            <a:extLst>
              <a:ext uri="{FF2B5EF4-FFF2-40B4-BE49-F238E27FC236}">
                <a16:creationId xmlns:a16="http://schemas.microsoft.com/office/drawing/2014/main" id="{19D5F6EF-E0B6-4B0B-B698-6C78B2B5132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181600" y="1579950"/>
            <a:ext cx="914400" cy="914400"/>
          </a:xfrm>
          <a:prstGeom prst="rect">
            <a:avLst/>
          </a:prstGeom>
        </p:spPr>
      </p:pic>
      <p:pic>
        <p:nvPicPr>
          <p:cNvPr id="7" name="Graphic 6" descr="Teacher">
            <a:extLst>
              <a:ext uri="{FF2B5EF4-FFF2-40B4-BE49-F238E27FC236}">
                <a16:creationId xmlns:a16="http://schemas.microsoft.com/office/drawing/2014/main" id="{D804A074-5231-4BBD-9BF6-D3E0C057A4B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181600" y="188100"/>
            <a:ext cx="914400" cy="914400"/>
          </a:xfrm>
          <a:prstGeom prst="rect">
            <a:avLst/>
          </a:prstGeom>
        </p:spPr>
      </p:pic>
      <p:pic>
        <p:nvPicPr>
          <p:cNvPr id="9" name="Graphic 8" descr="Group brainstorm">
            <a:extLst>
              <a:ext uri="{FF2B5EF4-FFF2-40B4-BE49-F238E27FC236}">
                <a16:creationId xmlns:a16="http://schemas.microsoft.com/office/drawing/2014/main" id="{F21B4EE5-F715-4DE3-9C2E-E7DED3DF9A9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602" y="2971800"/>
            <a:ext cx="914400" cy="914400"/>
          </a:xfrm>
          <a:prstGeom prst="rect">
            <a:avLst/>
          </a:prstGeom>
        </p:spPr>
      </p:pic>
      <p:pic>
        <p:nvPicPr>
          <p:cNvPr id="14" name="Graphic 13" descr="Brain in head">
            <a:extLst>
              <a:ext uri="{FF2B5EF4-FFF2-40B4-BE49-F238E27FC236}">
                <a16:creationId xmlns:a16="http://schemas.microsoft.com/office/drawing/2014/main" id="{BD6E2512-C3D8-4BEF-99DF-FCC6BD8F35E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57802" y="4369520"/>
            <a:ext cx="914400" cy="914400"/>
          </a:xfrm>
          <a:prstGeom prst="rect">
            <a:avLst/>
          </a:prstGeom>
        </p:spPr>
      </p:pic>
      <p:pic>
        <p:nvPicPr>
          <p:cNvPr id="16" name="Graphic 15" descr="Person with idea">
            <a:extLst>
              <a:ext uri="{FF2B5EF4-FFF2-40B4-BE49-F238E27FC236}">
                <a16:creationId xmlns:a16="http://schemas.microsoft.com/office/drawing/2014/main" id="{C2F782DA-2F40-45FB-BECE-D6669205AA5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267327" y="5839878"/>
            <a:ext cx="914400" cy="914400"/>
          </a:xfrm>
          <a:prstGeom prst="rect">
            <a:avLst/>
          </a:prstGeom>
        </p:spPr>
      </p:pic>
      <p:sp>
        <p:nvSpPr>
          <p:cNvPr id="17" name="Rectangle 16">
            <a:extLst>
              <a:ext uri="{FF2B5EF4-FFF2-40B4-BE49-F238E27FC236}">
                <a16:creationId xmlns:a16="http://schemas.microsoft.com/office/drawing/2014/main" id="{666C162C-ED17-410C-9A14-B089BB59D6AC}"/>
              </a:ext>
            </a:extLst>
          </p:cNvPr>
          <p:cNvSpPr/>
          <p:nvPr/>
        </p:nvSpPr>
        <p:spPr>
          <a:xfrm>
            <a:off x="161925" y="5534561"/>
            <a:ext cx="4314825" cy="1323439"/>
          </a:xfrm>
          <a:prstGeom prst="rect">
            <a:avLst/>
          </a:prstGeom>
        </p:spPr>
        <p:txBody>
          <a:bodyPr wrap="square">
            <a:spAutoFit/>
          </a:bodyPr>
          <a:lstStyle/>
          <a:p>
            <a:r>
              <a:rPr lang="en-GB" sz="4000">
                <a:solidFill>
                  <a:srgbClr val="008CBF"/>
                </a:solidFill>
              </a:rPr>
              <a:t>Five Episodes of Instruction</a:t>
            </a:r>
          </a:p>
        </p:txBody>
      </p:sp>
      <p:sp>
        <p:nvSpPr>
          <p:cNvPr id="18" name="Rectangle 17">
            <a:extLst>
              <a:ext uri="{FF2B5EF4-FFF2-40B4-BE49-F238E27FC236}">
                <a16:creationId xmlns:a16="http://schemas.microsoft.com/office/drawing/2014/main" id="{F70A8CA9-F758-4201-964E-3C2A81B2BD20}"/>
              </a:ext>
            </a:extLst>
          </p:cNvPr>
          <p:cNvSpPr/>
          <p:nvPr/>
        </p:nvSpPr>
        <p:spPr>
          <a:xfrm>
            <a:off x="6819896" y="318020"/>
            <a:ext cx="4817233" cy="923330"/>
          </a:xfrm>
          <a:prstGeom prst="rect">
            <a:avLst/>
          </a:prstGeom>
        </p:spPr>
        <p:txBody>
          <a:bodyPr wrap="square">
            <a:spAutoFit/>
          </a:bodyPr>
          <a:lstStyle/>
          <a:p>
            <a:pPr fontAlgn="base"/>
            <a:r>
              <a:rPr lang="en-GB" b="1"/>
              <a:t>Episode 1: Preparing Students for New Learning</a:t>
            </a:r>
            <a:r>
              <a:rPr lang="en-GB"/>
              <a:t>: </a:t>
            </a:r>
          </a:p>
          <a:p>
            <a:pPr fontAlgn="base"/>
            <a:r>
              <a:rPr lang="en-GB"/>
              <a:t>Activate prior knowledge, establish clear learning targets</a:t>
            </a:r>
          </a:p>
        </p:txBody>
      </p:sp>
      <p:sp>
        <p:nvSpPr>
          <p:cNvPr id="19" name="Rectangle 18">
            <a:extLst>
              <a:ext uri="{FF2B5EF4-FFF2-40B4-BE49-F238E27FC236}">
                <a16:creationId xmlns:a16="http://schemas.microsoft.com/office/drawing/2014/main" id="{D0F3A4EA-EADB-4786-B84A-D50EB9745902}"/>
              </a:ext>
            </a:extLst>
          </p:cNvPr>
          <p:cNvSpPr/>
          <p:nvPr/>
        </p:nvSpPr>
        <p:spPr>
          <a:xfrm>
            <a:off x="228604" y="1577436"/>
            <a:ext cx="4181477" cy="1477328"/>
          </a:xfrm>
          <a:prstGeom prst="rect">
            <a:avLst/>
          </a:prstGeom>
        </p:spPr>
        <p:txBody>
          <a:bodyPr wrap="square">
            <a:spAutoFit/>
          </a:bodyPr>
          <a:lstStyle/>
          <a:p>
            <a:pPr fontAlgn="base"/>
            <a:r>
              <a:rPr lang="en-GB" b="1"/>
              <a:t>Episode 2: Presenting/Acquiring New Learning</a:t>
            </a:r>
            <a:r>
              <a:rPr lang="en-GB"/>
              <a:t>: </a:t>
            </a:r>
          </a:p>
          <a:p>
            <a:pPr fontAlgn="base"/>
            <a:r>
              <a:rPr lang="en-GB"/>
              <a:t>Help learners actively process the content and assemble information into big ideas and important details. </a:t>
            </a:r>
          </a:p>
        </p:txBody>
      </p:sp>
      <p:sp>
        <p:nvSpPr>
          <p:cNvPr id="20" name="Rectangle 19">
            <a:extLst>
              <a:ext uri="{FF2B5EF4-FFF2-40B4-BE49-F238E27FC236}">
                <a16:creationId xmlns:a16="http://schemas.microsoft.com/office/drawing/2014/main" id="{B9F60FEC-5D7B-418C-90C4-E6D5C25FBD00}"/>
              </a:ext>
            </a:extLst>
          </p:cNvPr>
          <p:cNvSpPr/>
          <p:nvPr/>
        </p:nvSpPr>
        <p:spPr>
          <a:xfrm>
            <a:off x="6819896" y="2971800"/>
            <a:ext cx="5305428" cy="1200329"/>
          </a:xfrm>
          <a:prstGeom prst="rect">
            <a:avLst/>
          </a:prstGeom>
        </p:spPr>
        <p:txBody>
          <a:bodyPr wrap="square">
            <a:spAutoFit/>
          </a:bodyPr>
          <a:lstStyle/>
          <a:p>
            <a:pPr fontAlgn="base"/>
            <a:r>
              <a:rPr lang="en-GB" b="1"/>
              <a:t>Episode 3: Deepening and Reinforcing Learning:</a:t>
            </a:r>
            <a:r>
              <a:rPr lang="en-GB"/>
              <a:t> </a:t>
            </a:r>
          </a:p>
          <a:p>
            <a:pPr fontAlgn="base"/>
            <a:r>
              <a:rPr lang="en-GB"/>
              <a:t>Engage learners in strategic practice to help them solidify their understanding of key content and increase their mastery of new skills. </a:t>
            </a:r>
          </a:p>
        </p:txBody>
      </p:sp>
      <p:sp>
        <p:nvSpPr>
          <p:cNvPr id="21" name="Rectangle 20">
            <a:extLst>
              <a:ext uri="{FF2B5EF4-FFF2-40B4-BE49-F238E27FC236}">
                <a16:creationId xmlns:a16="http://schemas.microsoft.com/office/drawing/2014/main" id="{1C83D3FD-32B3-4C92-8352-0DC0D2F3F537}"/>
              </a:ext>
            </a:extLst>
          </p:cNvPr>
          <p:cNvSpPr/>
          <p:nvPr/>
        </p:nvSpPr>
        <p:spPr>
          <a:xfrm>
            <a:off x="228600" y="4400028"/>
            <a:ext cx="4610100" cy="1477328"/>
          </a:xfrm>
          <a:prstGeom prst="rect">
            <a:avLst/>
          </a:prstGeom>
        </p:spPr>
        <p:txBody>
          <a:bodyPr wrap="square">
            <a:spAutoFit/>
          </a:bodyPr>
          <a:lstStyle/>
          <a:p>
            <a:pPr fontAlgn="base"/>
            <a:r>
              <a:rPr lang="en-GB" b="1"/>
              <a:t>Episode 4: Applying and Demonstrating Learning</a:t>
            </a:r>
            <a:r>
              <a:rPr lang="en-GB"/>
              <a:t>: Teachers challenge students to demonstrate, synthesise, and transfer their learning.</a:t>
            </a:r>
          </a:p>
          <a:p>
            <a:pPr fontAlgn="base"/>
            <a:endParaRPr lang="en-GB"/>
          </a:p>
        </p:txBody>
      </p:sp>
      <p:sp>
        <p:nvSpPr>
          <p:cNvPr id="22" name="Rectangle 21">
            <a:extLst>
              <a:ext uri="{FF2B5EF4-FFF2-40B4-BE49-F238E27FC236}">
                <a16:creationId xmlns:a16="http://schemas.microsoft.com/office/drawing/2014/main" id="{81C18DBB-1038-4997-BFF4-48F56163B00C}"/>
              </a:ext>
            </a:extLst>
          </p:cNvPr>
          <p:cNvSpPr/>
          <p:nvPr/>
        </p:nvSpPr>
        <p:spPr>
          <a:xfrm>
            <a:off x="6929434" y="5404111"/>
            <a:ext cx="5195889" cy="1200329"/>
          </a:xfrm>
          <a:prstGeom prst="rect">
            <a:avLst/>
          </a:prstGeom>
        </p:spPr>
        <p:txBody>
          <a:bodyPr wrap="square" anchor="t">
            <a:spAutoFit/>
          </a:bodyPr>
          <a:lstStyle/>
          <a:p>
            <a:pPr fontAlgn="base"/>
            <a:r>
              <a:rPr lang="en-GB" b="1"/>
              <a:t>Episode 5: Reflecting on and Celebrating</a:t>
            </a:r>
            <a:endParaRPr lang="en-GB"/>
          </a:p>
          <a:p>
            <a:r>
              <a:rPr lang="en-GB" b="1"/>
              <a:t> Learning: </a:t>
            </a:r>
            <a:endParaRPr lang="en-GB">
              <a:cs typeface="Calibri"/>
            </a:endParaRPr>
          </a:p>
          <a:p>
            <a:pPr fontAlgn="base"/>
            <a:r>
              <a:rPr lang="en-GB"/>
              <a:t>Teachers help learners look back on, learn from, and celebrate their learning—and their learning process.</a:t>
            </a:r>
            <a:endParaRPr lang="en-GB">
              <a:cs typeface="Calibri"/>
            </a:endParaRPr>
          </a:p>
        </p:txBody>
      </p:sp>
      <p:pic>
        <p:nvPicPr>
          <p:cNvPr id="24" name="Graphic 23" descr="Circle with right arrow">
            <a:extLst>
              <a:ext uri="{FF2B5EF4-FFF2-40B4-BE49-F238E27FC236}">
                <a16:creationId xmlns:a16="http://schemas.microsoft.com/office/drawing/2014/main" id="{C9C465CE-9A73-4934-88FA-9CC1A7EC037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6200000">
            <a:off x="5257802" y="900344"/>
            <a:ext cx="790575" cy="790575"/>
          </a:xfrm>
          <a:prstGeom prst="rect">
            <a:avLst/>
          </a:prstGeom>
        </p:spPr>
      </p:pic>
      <p:pic>
        <p:nvPicPr>
          <p:cNvPr id="25" name="Graphic 24" descr="Circle with right arrow">
            <a:extLst>
              <a:ext uri="{FF2B5EF4-FFF2-40B4-BE49-F238E27FC236}">
                <a16:creationId xmlns:a16="http://schemas.microsoft.com/office/drawing/2014/main" id="{FED36065-9535-4AD6-AD68-E6FE3A717CF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6200000">
            <a:off x="5262562" y="3726298"/>
            <a:ext cx="790575" cy="790575"/>
          </a:xfrm>
          <a:prstGeom prst="rect">
            <a:avLst/>
          </a:prstGeom>
        </p:spPr>
      </p:pic>
      <p:pic>
        <p:nvPicPr>
          <p:cNvPr id="26" name="Graphic 25" descr="Circle with right arrow">
            <a:extLst>
              <a:ext uri="{FF2B5EF4-FFF2-40B4-BE49-F238E27FC236}">
                <a16:creationId xmlns:a16="http://schemas.microsoft.com/office/drawing/2014/main" id="{E290F75B-79F5-46AE-A330-54C26075EF7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6200000">
            <a:off x="5257802" y="2319118"/>
            <a:ext cx="790575" cy="790575"/>
          </a:xfrm>
          <a:prstGeom prst="rect">
            <a:avLst/>
          </a:prstGeom>
        </p:spPr>
      </p:pic>
      <p:pic>
        <p:nvPicPr>
          <p:cNvPr id="27" name="Graphic 26" descr="Circle with right arrow">
            <a:extLst>
              <a:ext uri="{FF2B5EF4-FFF2-40B4-BE49-F238E27FC236}">
                <a16:creationId xmlns:a16="http://schemas.microsoft.com/office/drawing/2014/main" id="{0DF7486A-422D-4BB3-AA47-67FE2EB91469}"/>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6200000">
            <a:off x="5324477" y="5165368"/>
            <a:ext cx="790575" cy="790575"/>
          </a:xfrm>
          <a:prstGeom prst="rect">
            <a:avLst/>
          </a:prstGeom>
        </p:spPr>
      </p:pic>
      <p:pic>
        <p:nvPicPr>
          <p:cNvPr id="29" name="Graphic 28" descr="Play">
            <a:extLst>
              <a:ext uri="{FF2B5EF4-FFF2-40B4-BE49-F238E27FC236}">
                <a16:creationId xmlns:a16="http://schemas.microsoft.com/office/drawing/2014/main" id="{676F0B04-4CA4-46DC-BE5C-3AB4622075E7}"/>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981699" y="190614"/>
            <a:ext cx="914400" cy="914400"/>
          </a:xfrm>
          <a:prstGeom prst="rect">
            <a:avLst/>
          </a:prstGeom>
        </p:spPr>
      </p:pic>
      <p:pic>
        <p:nvPicPr>
          <p:cNvPr id="31" name="Graphic 30" descr="Play">
            <a:extLst>
              <a:ext uri="{FF2B5EF4-FFF2-40B4-BE49-F238E27FC236}">
                <a16:creationId xmlns:a16="http://schemas.microsoft.com/office/drawing/2014/main" id="{BE858835-A4C4-44EB-BA58-EC99E591BCF4}"/>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181727" y="5597957"/>
            <a:ext cx="914400" cy="914400"/>
          </a:xfrm>
          <a:prstGeom prst="rect">
            <a:avLst/>
          </a:prstGeom>
        </p:spPr>
      </p:pic>
      <p:pic>
        <p:nvPicPr>
          <p:cNvPr id="32" name="Graphic 31" descr="Play">
            <a:extLst>
              <a:ext uri="{FF2B5EF4-FFF2-40B4-BE49-F238E27FC236}">
                <a16:creationId xmlns:a16="http://schemas.microsoft.com/office/drawing/2014/main" id="{F54D0719-52E7-4500-B6F1-240F05BF51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015035" y="3039118"/>
            <a:ext cx="914400" cy="914400"/>
          </a:xfrm>
          <a:prstGeom prst="rect">
            <a:avLst/>
          </a:prstGeom>
        </p:spPr>
      </p:pic>
      <p:pic>
        <p:nvPicPr>
          <p:cNvPr id="33" name="Graphic 32" descr="Play">
            <a:extLst>
              <a:ext uri="{FF2B5EF4-FFF2-40B4-BE49-F238E27FC236}">
                <a16:creationId xmlns:a16="http://schemas.microsoft.com/office/drawing/2014/main" id="{2CDC3F35-DF54-468B-97B8-C719B809830D}"/>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10800000">
            <a:off x="4410077" y="1667722"/>
            <a:ext cx="914400" cy="914400"/>
          </a:xfrm>
          <a:prstGeom prst="rect">
            <a:avLst/>
          </a:prstGeom>
        </p:spPr>
      </p:pic>
      <p:pic>
        <p:nvPicPr>
          <p:cNvPr id="34" name="Graphic 33" descr="Play">
            <a:extLst>
              <a:ext uri="{FF2B5EF4-FFF2-40B4-BE49-F238E27FC236}">
                <a16:creationId xmlns:a16="http://schemas.microsoft.com/office/drawing/2014/main" id="{F4DB08A6-87C9-4C4B-8835-738496EC34D0}"/>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10800000">
            <a:off x="4376740" y="4380710"/>
            <a:ext cx="914400" cy="914400"/>
          </a:xfrm>
          <a:prstGeom prst="rect">
            <a:avLst/>
          </a:prstGeom>
        </p:spPr>
      </p:pic>
      <p:sp>
        <p:nvSpPr>
          <p:cNvPr id="4" name="Slide Number Placeholder 3">
            <a:extLst>
              <a:ext uri="{FF2B5EF4-FFF2-40B4-BE49-F238E27FC236}">
                <a16:creationId xmlns:a16="http://schemas.microsoft.com/office/drawing/2014/main" id="{A7F03C33-5B54-CE46-9D6D-325367F254C6}"/>
              </a:ext>
            </a:extLst>
          </p:cNvPr>
          <p:cNvSpPr>
            <a:spLocks noGrp="1"/>
          </p:cNvSpPr>
          <p:nvPr>
            <p:ph type="sldNum" sz="quarter" idx="12"/>
          </p:nvPr>
        </p:nvSpPr>
        <p:spPr/>
        <p:txBody>
          <a:bodyPr/>
          <a:lstStyle/>
          <a:p>
            <a:fld id="{21BC979E-FD66-4DE5-A630-6118B69A4F79}" type="slidenum">
              <a:rPr lang="en-GB" smtClean="0"/>
              <a:t>14</a:t>
            </a:fld>
            <a:endParaRPr lang="en-GB"/>
          </a:p>
        </p:txBody>
      </p:sp>
    </p:spTree>
    <p:extLst>
      <p:ext uri="{BB962C8B-B14F-4D97-AF65-F5344CB8AC3E}">
        <p14:creationId xmlns:p14="http://schemas.microsoft.com/office/powerpoint/2010/main" val="71229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4791235" y="5758580"/>
            <a:ext cx="6886575" cy="646331"/>
          </a:xfrm>
          <a:prstGeom prst="rect">
            <a:avLst/>
          </a:prstGeom>
          <a:noFill/>
        </p:spPr>
        <p:txBody>
          <a:bodyPr wrap="square" rtlCol="0">
            <a:spAutoFit/>
          </a:bodyPr>
          <a:lstStyle/>
          <a:p>
            <a:r>
              <a:rPr lang="en-GB" dirty="0"/>
              <a:t>Gradual release of responsibility</a:t>
            </a:r>
          </a:p>
          <a:p>
            <a:r>
              <a:rPr lang="en-GB" dirty="0">
                <a:hlinkClick r:id="rId2"/>
              </a:rPr>
              <a:t>https://en.wikipedia.org/wiki/Gradual_release_of_responsibility</a:t>
            </a:r>
            <a:r>
              <a:rPr lang="en-GB" dirty="0"/>
              <a:t> </a:t>
            </a:r>
          </a:p>
        </p:txBody>
      </p:sp>
      <p:sp>
        <p:nvSpPr>
          <p:cNvPr id="2" name="Rectangle 1">
            <a:extLst>
              <a:ext uri="{FF2B5EF4-FFF2-40B4-BE49-F238E27FC236}">
                <a16:creationId xmlns:a16="http://schemas.microsoft.com/office/drawing/2014/main" id="{3B611A84-BE97-4458-BB3C-BB4698C9ECAB}"/>
              </a:ext>
            </a:extLst>
          </p:cNvPr>
          <p:cNvSpPr/>
          <p:nvPr/>
        </p:nvSpPr>
        <p:spPr>
          <a:xfrm>
            <a:off x="4787470" y="359428"/>
            <a:ext cx="6566330" cy="5632311"/>
          </a:xfrm>
          <a:prstGeom prst="rect">
            <a:avLst/>
          </a:prstGeom>
        </p:spPr>
        <p:txBody>
          <a:bodyPr wrap="square" anchor="t">
            <a:spAutoFit/>
          </a:bodyPr>
          <a:lstStyle/>
          <a:p>
            <a:r>
              <a:rPr lang="en-GB" b="1" i="0" u="none" strike="noStrike" dirty="0">
                <a:effectLst/>
                <a:latin typeface="Calibri"/>
                <a:cs typeface="Segoe UI"/>
              </a:rPr>
              <a:t>The </a:t>
            </a:r>
            <a:r>
              <a:rPr lang="en-GB" b="1" dirty="0">
                <a:latin typeface="Calibri"/>
                <a:cs typeface="Segoe UI"/>
              </a:rPr>
              <a:t>Gradual</a:t>
            </a:r>
            <a:r>
              <a:rPr lang="en-GB" b="1" i="0" u="none" strike="noStrike" dirty="0">
                <a:effectLst/>
                <a:latin typeface="Calibri"/>
                <a:cs typeface="Segoe UI"/>
              </a:rPr>
              <a:t> </a:t>
            </a:r>
            <a:r>
              <a:rPr lang="en-GB" b="1" dirty="0">
                <a:latin typeface="Calibri"/>
                <a:cs typeface="Segoe UI"/>
              </a:rPr>
              <a:t>Release</a:t>
            </a:r>
            <a:r>
              <a:rPr lang="en-GB" b="1" i="0" u="none" strike="noStrike" dirty="0">
                <a:effectLst/>
                <a:latin typeface="Calibri"/>
                <a:cs typeface="Segoe UI"/>
              </a:rPr>
              <a:t> of </a:t>
            </a:r>
            <a:r>
              <a:rPr lang="en-GB" b="1" dirty="0">
                <a:latin typeface="Calibri"/>
                <a:cs typeface="Segoe UI"/>
              </a:rPr>
              <a:t>Responsibility</a:t>
            </a:r>
            <a:r>
              <a:rPr lang="en-GB" b="1" i="0" u="none" strike="noStrike" dirty="0">
                <a:effectLst/>
                <a:latin typeface="Calibri"/>
                <a:cs typeface="Segoe UI"/>
              </a:rPr>
              <a:t> model </a:t>
            </a:r>
            <a:r>
              <a:rPr lang="en-GB" b="0" i="0" u="none" strike="noStrike" dirty="0">
                <a:effectLst/>
                <a:latin typeface="Calibri"/>
                <a:cs typeface="Segoe UI"/>
              </a:rPr>
              <a:t>or GRR model is a particular style of teaching which is a structured method of pedagogy framed around a process devolving responsibility within the learning process from the teacher to the eventual independence of the learner.</a:t>
            </a:r>
            <a:r>
              <a:rPr lang="en-GB" dirty="0">
                <a:latin typeface="Calibri"/>
                <a:cs typeface="Segoe UI"/>
              </a:rPr>
              <a:t> </a:t>
            </a:r>
          </a:p>
          <a:p>
            <a:endParaRPr lang="en-GB" dirty="0">
              <a:latin typeface="Calibri"/>
              <a:cs typeface="Segoe UI"/>
            </a:endParaRPr>
          </a:p>
          <a:p>
            <a:r>
              <a:rPr lang="en-GB" b="0" i="0" u="none" strike="noStrike" dirty="0">
                <a:effectLst/>
                <a:latin typeface="Calibri"/>
                <a:cs typeface="Segoe UI"/>
              </a:rPr>
              <a:t>This instructional model requires that the teacher, by design, transitions from assuming "all the responsibility for performing a task...to a situation in which the students assume all of the responsibility".</a:t>
            </a:r>
            <a:r>
              <a:rPr lang="en-GB" dirty="0">
                <a:latin typeface="Calibri"/>
                <a:cs typeface="Segoe UI"/>
              </a:rPr>
              <a:t> </a:t>
            </a:r>
            <a:endParaRPr lang="en-GB" dirty="0"/>
          </a:p>
          <a:p>
            <a:endParaRPr lang="en-GB" dirty="0">
              <a:latin typeface="Calibri"/>
              <a:cs typeface="Segoe UI"/>
            </a:endParaRPr>
          </a:p>
          <a:p>
            <a:r>
              <a:rPr lang="en-GB" b="0" i="0" u="none" strike="noStrike" dirty="0">
                <a:effectLst/>
                <a:latin typeface="Calibri"/>
                <a:cs typeface="Segoe UI"/>
              </a:rPr>
              <a:t>The ideal result is a confident learner who accepts responsibility for their own learning and directs this learning through the cognitive processes involved, moving through the academic spectrum, to independent choice (personalised learning).</a:t>
            </a:r>
            <a:r>
              <a:rPr lang="en-GB" dirty="0">
                <a:latin typeface="Calibri"/>
                <a:cs typeface="Segoe UI"/>
              </a:rPr>
              <a:t> </a:t>
            </a:r>
            <a:endParaRPr lang="en-GB" dirty="0">
              <a:latin typeface="Calibri" panose="020F0502020204030204"/>
              <a:cs typeface="Calibri" panose="020F0502020204030204"/>
            </a:endParaRPr>
          </a:p>
          <a:p>
            <a:endParaRPr lang="en-GB" dirty="0">
              <a:latin typeface="Calibri"/>
              <a:cs typeface="Segoe UI"/>
            </a:endParaRPr>
          </a:p>
          <a:p>
            <a:r>
              <a:rPr lang="en-GB" b="0" i="0" u="none" strike="noStrike" dirty="0">
                <a:effectLst/>
                <a:latin typeface="Calibri"/>
                <a:cs typeface="Segoe UI"/>
              </a:rPr>
              <a:t>As </a:t>
            </a:r>
            <a:r>
              <a:rPr lang="en-GB" b="0" i="0" u="none" strike="noStrike" dirty="0" err="1">
                <a:effectLst/>
                <a:latin typeface="Calibri"/>
                <a:cs typeface="Segoe UI"/>
              </a:rPr>
              <a:t>Buehl</a:t>
            </a:r>
            <a:r>
              <a:rPr lang="en-GB" b="0" i="0" u="none" strike="noStrike" dirty="0">
                <a:effectLst/>
                <a:latin typeface="Calibri"/>
                <a:cs typeface="Segoe UI"/>
              </a:rPr>
              <a:t> (2005) stated, the GRR model</a:t>
            </a:r>
            <a:r>
              <a:rPr lang="en-GB" dirty="0">
                <a:latin typeface="Calibri"/>
                <a:cs typeface="Segoe UI"/>
              </a:rPr>
              <a:t>, "</a:t>
            </a:r>
            <a:r>
              <a:rPr lang="en-GB" b="0" i="0" u="none" strike="noStrike" dirty="0">
                <a:effectLst/>
                <a:latin typeface="Calibri"/>
                <a:cs typeface="Segoe UI"/>
              </a:rPr>
              <a:t>emphasizes instruction that mentors students into becoming capable thinkers and learners when handling the tasks with which they have not yet developed expertise".</a:t>
            </a:r>
            <a:endParaRPr lang="en-GB" dirty="0">
              <a:latin typeface="Calibri"/>
              <a:cs typeface="Calibri"/>
            </a:endParaRPr>
          </a:p>
        </p:txBody>
      </p:sp>
      <p:graphicFrame>
        <p:nvGraphicFramePr>
          <p:cNvPr id="7" name="Table 6">
            <a:extLst>
              <a:ext uri="{FF2B5EF4-FFF2-40B4-BE49-F238E27FC236}">
                <a16:creationId xmlns:a16="http://schemas.microsoft.com/office/drawing/2014/main" id="{223EAA8F-E60E-40E7-8180-8AE28E4879FB}"/>
              </a:ext>
            </a:extLst>
          </p:cNvPr>
          <p:cNvGraphicFramePr>
            <a:graphicFrameLocks noGrp="1"/>
          </p:cNvGraphicFramePr>
          <p:nvPr>
            <p:extLst>
              <p:ext uri="{D42A27DB-BD31-4B8C-83A1-F6EECF244321}">
                <p14:modId xmlns:p14="http://schemas.microsoft.com/office/powerpoint/2010/main" val="1453109997"/>
              </p:ext>
            </p:extLst>
          </p:nvPr>
        </p:nvGraphicFramePr>
        <p:xfrm>
          <a:off x="260350" y="346144"/>
          <a:ext cx="4244975" cy="6012160"/>
        </p:xfrm>
        <a:graphic>
          <a:graphicData uri="http://schemas.openxmlformats.org/drawingml/2006/table">
            <a:tbl>
              <a:tblPr firstRow="1" bandRow="1">
                <a:tableStyleId>{5940675A-B579-460E-94D1-54222C63F5DA}</a:tableStyleId>
              </a:tblPr>
              <a:tblGrid>
                <a:gridCol w="1496391">
                  <a:extLst>
                    <a:ext uri="{9D8B030D-6E8A-4147-A177-3AD203B41FA5}">
                      <a16:colId xmlns:a16="http://schemas.microsoft.com/office/drawing/2014/main" val="3294227982"/>
                    </a:ext>
                  </a:extLst>
                </a:gridCol>
                <a:gridCol w="2748584">
                  <a:extLst>
                    <a:ext uri="{9D8B030D-6E8A-4147-A177-3AD203B41FA5}">
                      <a16:colId xmlns:a16="http://schemas.microsoft.com/office/drawing/2014/main" val="2773517586"/>
                    </a:ext>
                  </a:extLst>
                </a:gridCol>
              </a:tblGrid>
              <a:tr h="908680">
                <a:tc>
                  <a:txBody>
                    <a:bodyPr/>
                    <a:lstStyle/>
                    <a:p>
                      <a:r>
                        <a:rPr lang="en-GB"/>
                        <a:t>Stage or Phase</a:t>
                      </a:r>
                      <a:endParaRPr lang="en-GB">
                        <a:solidFill>
                          <a:schemeClr val="tx1">
                            <a:lumMod val="50000"/>
                            <a:lumOff val="50000"/>
                          </a:schemeClr>
                        </a:solidFill>
                      </a:endParaRPr>
                    </a:p>
                  </a:txBody>
                  <a:tcPr>
                    <a:solidFill>
                      <a:schemeClr val="bg1">
                        <a:lumMod val="75000"/>
                      </a:schemeClr>
                    </a:solidFill>
                  </a:tcPr>
                </a:tc>
                <a:tc>
                  <a:txBody>
                    <a:bodyPr/>
                    <a:lstStyle/>
                    <a:p>
                      <a:r>
                        <a:rPr lang="en-GB" b="1"/>
                        <a:t>Gradual Release of Responsibility</a:t>
                      </a:r>
                    </a:p>
                    <a:p>
                      <a:r>
                        <a:rPr lang="en-GB" b="1" i="1">
                          <a:solidFill>
                            <a:schemeClr val="tx1"/>
                          </a:solidFill>
                        </a:rPr>
                        <a:t>Fisher &amp; Frey</a:t>
                      </a: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endParaRPr lang="en-GB" b="1"/>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r>
                        <a:rPr lang="en-GB" b="1"/>
                        <a:t>Focus lesson</a:t>
                      </a:r>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Guided instruction </a:t>
                      </a:r>
                    </a:p>
                    <a:p>
                      <a:r>
                        <a:rPr lang="en-GB" b="1"/>
                        <a:t>(“I do”)</a:t>
                      </a:r>
                    </a:p>
                  </a:txBody>
                  <a:tcPr/>
                </a:tc>
                <a:extLst>
                  <a:ext uri="{0D108BD9-81ED-4DB2-BD59-A6C34878D82A}">
                    <a16:rowId xmlns:a16="http://schemas.microsoft.com/office/drawing/2014/main" val="1455739899"/>
                  </a:ext>
                </a:extLst>
              </a:tr>
              <a:tr h="1252166">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Guided instruction</a:t>
                      </a:r>
                    </a:p>
                    <a:p>
                      <a:r>
                        <a:rPr lang="en-GB" b="1"/>
                        <a:t>(“We do”)</a:t>
                      </a:r>
                    </a:p>
                    <a:p>
                      <a:endParaRPr lang="en-GB" b="1"/>
                    </a:p>
                    <a:p>
                      <a:r>
                        <a:rPr lang="en-GB" b="1"/>
                        <a:t>Productive group work</a:t>
                      </a:r>
                    </a:p>
                    <a:p>
                      <a:endParaRPr lang="en-GB" b="1"/>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Independent learning</a:t>
                      </a:r>
                    </a:p>
                    <a:p>
                      <a:r>
                        <a:rPr lang="en-GB" b="1"/>
                        <a:t>(“You do”)</a:t>
                      </a:r>
                    </a:p>
                  </a:txBody>
                  <a:tcPr/>
                </a:tc>
                <a:extLst>
                  <a:ext uri="{0D108BD9-81ED-4DB2-BD59-A6C34878D82A}">
                    <a16:rowId xmlns:a16="http://schemas.microsoft.com/office/drawing/2014/main" val="438334208"/>
                  </a:ext>
                </a:extLst>
              </a:tr>
            </a:tbl>
          </a:graphicData>
        </a:graphic>
      </p:graphicFrame>
      <p:cxnSp>
        <p:nvCxnSpPr>
          <p:cNvPr id="9" name="Straight Arrow Connector 8">
            <a:extLst>
              <a:ext uri="{FF2B5EF4-FFF2-40B4-BE49-F238E27FC236}">
                <a16:creationId xmlns:a16="http://schemas.microsoft.com/office/drawing/2014/main" id="{8030B452-601F-45D6-A8B7-A8BAC2759FC2}"/>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0923D1-B00F-40F7-802F-121BBEF0FB26}"/>
              </a:ext>
            </a:extLst>
          </p:cNvPr>
          <p:cNvSpPr txBox="1"/>
          <p:nvPr/>
        </p:nvSpPr>
        <p:spPr>
          <a:xfrm>
            <a:off x="260350" y="6460987"/>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sp>
        <p:nvSpPr>
          <p:cNvPr id="5" name="Slide Number Placeholder 4">
            <a:extLst>
              <a:ext uri="{FF2B5EF4-FFF2-40B4-BE49-F238E27FC236}">
                <a16:creationId xmlns:a16="http://schemas.microsoft.com/office/drawing/2014/main" id="{47207589-880F-6541-A55D-05C5C6B90BF4}"/>
              </a:ext>
            </a:extLst>
          </p:cNvPr>
          <p:cNvSpPr>
            <a:spLocks noGrp="1"/>
          </p:cNvSpPr>
          <p:nvPr>
            <p:ph type="sldNum" sz="quarter" idx="12"/>
          </p:nvPr>
        </p:nvSpPr>
        <p:spPr/>
        <p:txBody>
          <a:bodyPr/>
          <a:lstStyle/>
          <a:p>
            <a:fld id="{21BC979E-FD66-4DE5-A630-6118B69A4F79}" type="slidenum">
              <a:rPr lang="en-GB" smtClean="0"/>
              <a:t>15</a:t>
            </a:fld>
            <a:endParaRPr lang="en-GB"/>
          </a:p>
        </p:txBody>
      </p:sp>
      <p:pic>
        <p:nvPicPr>
          <p:cNvPr id="10" name="Picture 9" descr="A picture containing drawing&#10;&#10;Description automatically generated">
            <a:extLst>
              <a:ext uri="{FF2B5EF4-FFF2-40B4-BE49-F238E27FC236}">
                <a16:creationId xmlns:a16="http://schemas.microsoft.com/office/drawing/2014/main" id="{41B35C84-FD0D-BC40-9D7F-5BD27306AB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34011" y="292348"/>
            <a:ext cx="503450" cy="766119"/>
          </a:xfrm>
          <a:prstGeom prst="rect">
            <a:avLst/>
          </a:prstGeom>
        </p:spPr>
      </p:pic>
    </p:spTree>
    <p:extLst>
      <p:ext uri="{BB962C8B-B14F-4D97-AF65-F5344CB8AC3E}">
        <p14:creationId xmlns:p14="http://schemas.microsoft.com/office/powerpoint/2010/main" val="229993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900A2A-C25A-4D7E-97EB-2CF38FDC55D3}"/>
              </a:ext>
            </a:extLst>
          </p:cNvPr>
          <p:cNvSpPr/>
          <p:nvPr/>
        </p:nvSpPr>
        <p:spPr>
          <a:xfrm>
            <a:off x="4798258" y="504377"/>
            <a:ext cx="7181850" cy="707886"/>
          </a:xfrm>
          <a:prstGeom prst="rect">
            <a:avLst/>
          </a:prstGeom>
        </p:spPr>
        <p:txBody>
          <a:bodyPr wrap="square">
            <a:spAutoFit/>
          </a:bodyPr>
          <a:lstStyle/>
          <a:p>
            <a:pPr fontAlgn="base"/>
            <a:r>
              <a:rPr lang="en-GB" sz="4000">
                <a:solidFill>
                  <a:srgbClr val="008CBF"/>
                </a:solidFill>
              </a:rPr>
              <a:t>Gradual Release of Responsibility</a:t>
            </a:r>
          </a:p>
        </p:txBody>
      </p:sp>
      <p:pic>
        <p:nvPicPr>
          <p:cNvPr id="8" name="Graphic 7" descr="Teacher">
            <a:extLst>
              <a:ext uri="{FF2B5EF4-FFF2-40B4-BE49-F238E27FC236}">
                <a16:creationId xmlns:a16="http://schemas.microsoft.com/office/drawing/2014/main" id="{023FC1AA-0A6B-4E29-8A75-F1BB6100BB9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04900" y="2074050"/>
            <a:ext cx="914400" cy="914400"/>
          </a:xfrm>
          <a:prstGeom prst="rect">
            <a:avLst/>
          </a:prstGeom>
        </p:spPr>
      </p:pic>
      <p:pic>
        <p:nvPicPr>
          <p:cNvPr id="12" name="Graphic 11" descr="Classroom">
            <a:extLst>
              <a:ext uri="{FF2B5EF4-FFF2-40B4-BE49-F238E27FC236}">
                <a16:creationId xmlns:a16="http://schemas.microsoft.com/office/drawing/2014/main" id="{A072E818-0393-48A6-B5A3-468FFFD2138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120673" y="2027168"/>
            <a:ext cx="914400" cy="914400"/>
          </a:xfrm>
          <a:prstGeom prst="rect">
            <a:avLst/>
          </a:prstGeom>
        </p:spPr>
      </p:pic>
      <p:pic>
        <p:nvPicPr>
          <p:cNvPr id="14" name="Graphic 13" descr="Group brainstorm">
            <a:extLst>
              <a:ext uri="{FF2B5EF4-FFF2-40B4-BE49-F238E27FC236}">
                <a16:creationId xmlns:a16="http://schemas.microsoft.com/office/drawing/2014/main" id="{B2A04573-47D5-4549-8186-73CF453DF5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61652" y="3217125"/>
            <a:ext cx="914400" cy="914400"/>
          </a:xfrm>
          <a:prstGeom prst="rect">
            <a:avLst/>
          </a:prstGeom>
        </p:spPr>
      </p:pic>
      <p:pic>
        <p:nvPicPr>
          <p:cNvPr id="16" name="Graphic 15" descr="Meeting">
            <a:extLst>
              <a:ext uri="{FF2B5EF4-FFF2-40B4-BE49-F238E27FC236}">
                <a16:creationId xmlns:a16="http://schemas.microsoft.com/office/drawing/2014/main" id="{978677FE-A45E-43A8-B2F4-81A179323B7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156927" y="2027168"/>
            <a:ext cx="914400" cy="914400"/>
          </a:xfrm>
          <a:prstGeom prst="rect">
            <a:avLst/>
          </a:prstGeom>
        </p:spPr>
      </p:pic>
      <p:pic>
        <p:nvPicPr>
          <p:cNvPr id="18" name="Graphic 17" descr="Brain in head">
            <a:extLst>
              <a:ext uri="{FF2B5EF4-FFF2-40B4-BE49-F238E27FC236}">
                <a16:creationId xmlns:a16="http://schemas.microsoft.com/office/drawing/2014/main" id="{8D31EE77-43B9-4FB8-85A8-155C889AB16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120673" y="3217125"/>
            <a:ext cx="914400" cy="914400"/>
          </a:xfrm>
          <a:prstGeom prst="rect">
            <a:avLst/>
          </a:prstGeom>
        </p:spPr>
      </p:pic>
      <p:pic>
        <p:nvPicPr>
          <p:cNvPr id="20" name="Graphic 19" descr="Head with gears">
            <a:extLst>
              <a:ext uri="{FF2B5EF4-FFF2-40B4-BE49-F238E27FC236}">
                <a16:creationId xmlns:a16="http://schemas.microsoft.com/office/drawing/2014/main" id="{CAECAB41-1BD9-4C76-91AB-3F4378C3556D}"/>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2700" y="2074050"/>
            <a:ext cx="914400" cy="914400"/>
          </a:xfrm>
          <a:prstGeom prst="rect">
            <a:avLst/>
          </a:prstGeom>
        </p:spPr>
      </p:pic>
      <p:pic>
        <p:nvPicPr>
          <p:cNvPr id="22" name="Graphic 21" descr="Person eating">
            <a:extLst>
              <a:ext uri="{FF2B5EF4-FFF2-40B4-BE49-F238E27FC236}">
                <a16:creationId xmlns:a16="http://schemas.microsoft.com/office/drawing/2014/main" id="{5CFF6874-92A9-4BE1-B0F3-DB69CA1DDA4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0772700" y="3217125"/>
            <a:ext cx="914400" cy="914400"/>
          </a:xfrm>
          <a:prstGeom prst="rect">
            <a:avLst/>
          </a:prstGeom>
        </p:spPr>
      </p:pic>
      <p:pic>
        <p:nvPicPr>
          <p:cNvPr id="24" name="Graphic 23" descr="Children">
            <a:extLst>
              <a:ext uri="{FF2B5EF4-FFF2-40B4-BE49-F238E27FC236}">
                <a16:creationId xmlns:a16="http://schemas.microsoft.com/office/drawing/2014/main" id="{B670A61B-F1CF-47D5-BF3D-FAF61E63A393}"/>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5541154" y="2074050"/>
            <a:ext cx="914400" cy="914400"/>
          </a:xfrm>
          <a:prstGeom prst="rect">
            <a:avLst/>
          </a:prstGeom>
        </p:spPr>
      </p:pic>
      <p:pic>
        <p:nvPicPr>
          <p:cNvPr id="26" name="Graphic 25" descr="Blackboard">
            <a:extLst>
              <a:ext uri="{FF2B5EF4-FFF2-40B4-BE49-F238E27FC236}">
                <a16:creationId xmlns:a16="http://schemas.microsoft.com/office/drawing/2014/main" id="{CA958996-BBB6-41FE-810B-BE22D82E03A8}"/>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04900" y="3217125"/>
            <a:ext cx="914400" cy="914400"/>
          </a:xfrm>
          <a:prstGeom prst="rect">
            <a:avLst/>
          </a:prstGeom>
        </p:spPr>
      </p:pic>
      <p:pic>
        <p:nvPicPr>
          <p:cNvPr id="28" name="Graphic 27" descr="Man">
            <a:extLst>
              <a:ext uri="{FF2B5EF4-FFF2-40B4-BE49-F238E27FC236}">
                <a16:creationId xmlns:a16="http://schemas.microsoft.com/office/drawing/2014/main" id="{CB0B2EA7-F672-4B9C-A858-FA5BC732B2C0}"/>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50604" y="3217125"/>
            <a:ext cx="914400" cy="914400"/>
          </a:xfrm>
          <a:prstGeom prst="rect">
            <a:avLst/>
          </a:prstGeom>
        </p:spPr>
      </p:pic>
      <p:sp>
        <p:nvSpPr>
          <p:cNvPr id="29" name="Rectangle 28">
            <a:extLst>
              <a:ext uri="{FF2B5EF4-FFF2-40B4-BE49-F238E27FC236}">
                <a16:creationId xmlns:a16="http://schemas.microsoft.com/office/drawing/2014/main" id="{186FC29B-0B2B-4959-A27A-32C22B69106B}"/>
              </a:ext>
            </a:extLst>
          </p:cNvPr>
          <p:cNvSpPr/>
          <p:nvPr/>
        </p:nvSpPr>
        <p:spPr>
          <a:xfrm>
            <a:off x="351520" y="4464360"/>
            <a:ext cx="1376082" cy="369332"/>
          </a:xfrm>
          <a:prstGeom prst="rect">
            <a:avLst/>
          </a:prstGeom>
        </p:spPr>
        <p:txBody>
          <a:bodyPr wrap="none">
            <a:spAutoFit/>
          </a:bodyPr>
          <a:lstStyle/>
          <a:p>
            <a:r>
              <a:rPr lang="en-GB"/>
              <a:t>Focus lesson</a:t>
            </a:r>
          </a:p>
        </p:txBody>
      </p:sp>
      <p:sp>
        <p:nvSpPr>
          <p:cNvPr id="30" name="Rectangle 29">
            <a:extLst>
              <a:ext uri="{FF2B5EF4-FFF2-40B4-BE49-F238E27FC236}">
                <a16:creationId xmlns:a16="http://schemas.microsoft.com/office/drawing/2014/main" id="{E48FC739-2AAA-4AEC-BA43-8BA30552F50D}"/>
              </a:ext>
            </a:extLst>
          </p:cNvPr>
          <p:cNvSpPr/>
          <p:nvPr/>
        </p:nvSpPr>
        <p:spPr>
          <a:xfrm>
            <a:off x="2544410" y="4464360"/>
            <a:ext cx="2066925" cy="923330"/>
          </a:xfrm>
          <a:prstGeom prst="rect">
            <a:avLst/>
          </a:prstGeom>
        </p:spPr>
        <p:txBody>
          <a:bodyPr wrap="square">
            <a:spAutoFit/>
          </a:bodyPr>
          <a:lstStyle/>
          <a:p>
            <a:pPr algn="ctr"/>
            <a:r>
              <a:rPr lang="en-GB"/>
              <a:t>Guided instruction</a:t>
            </a:r>
          </a:p>
          <a:p>
            <a:pPr algn="ctr"/>
            <a:r>
              <a:rPr lang="en-GB"/>
              <a:t> </a:t>
            </a:r>
          </a:p>
          <a:p>
            <a:pPr algn="ctr"/>
            <a:r>
              <a:rPr lang="en-GB"/>
              <a:t>(“I do”)</a:t>
            </a:r>
          </a:p>
        </p:txBody>
      </p:sp>
      <p:sp>
        <p:nvSpPr>
          <p:cNvPr id="31" name="Rectangle 30">
            <a:extLst>
              <a:ext uri="{FF2B5EF4-FFF2-40B4-BE49-F238E27FC236}">
                <a16:creationId xmlns:a16="http://schemas.microsoft.com/office/drawing/2014/main" id="{814730CA-2C49-48E7-9C9E-27F57842A053}"/>
              </a:ext>
            </a:extLst>
          </p:cNvPr>
          <p:cNvSpPr/>
          <p:nvPr/>
        </p:nvSpPr>
        <p:spPr>
          <a:xfrm>
            <a:off x="7376358" y="4464359"/>
            <a:ext cx="2316082" cy="923330"/>
          </a:xfrm>
          <a:prstGeom prst="rect">
            <a:avLst/>
          </a:prstGeom>
        </p:spPr>
        <p:txBody>
          <a:bodyPr wrap="none">
            <a:spAutoFit/>
          </a:bodyPr>
          <a:lstStyle/>
          <a:p>
            <a:pPr algn="ctr"/>
            <a:r>
              <a:rPr lang="en-GB"/>
              <a:t>Productive group work</a:t>
            </a:r>
          </a:p>
          <a:p>
            <a:pPr algn="ctr"/>
            <a:endParaRPr lang="en-GB"/>
          </a:p>
          <a:p>
            <a:pPr algn="ctr"/>
            <a:r>
              <a:rPr lang="en-GB"/>
              <a:t>(“You do it together”)</a:t>
            </a:r>
          </a:p>
        </p:txBody>
      </p:sp>
      <p:sp>
        <p:nvSpPr>
          <p:cNvPr id="32" name="Rectangle 31">
            <a:extLst>
              <a:ext uri="{FF2B5EF4-FFF2-40B4-BE49-F238E27FC236}">
                <a16:creationId xmlns:a16="http://schemas.microsoft.com/office/drawing/2014/main" id="{C2C3958C-8390-47A5-94AE-FB677D4F736F}"/>
              </a:ext>
            </a:extLst>
          </p:cNvPr>
          <p:cNvSpPr/>
          <p:nvPr/>
        </p:nvSpPr>
        <p:spPr>
          <a:xfrm>
            <a:off x="5105400" y="4464360"/>
            <a:ext cx="1981200" cy="923330"/>
          </a:xfrm>
          <a:prstGeom prst="rect">
            <a:avLst/>
          </a:prstGeom>
        </p:spPr>
        <p:txBody>
          <a:bodyPr wrap="square">
            <a:spAutoFit/>
          </a:bodyPr>
          <a:lstStyle/>
          <a:p>
            <a:pPr algn="ctr"/>
            <a:r>
              <a:rPr lang="en-GB"/>
              <a:t>Guided instruction</a:t>
            </a:r>
          </a:p>
          <a:p>
            <a:pPr algn="ctr"/>
            <a:endParaRPr lang="en-GB"/>
          </a:p>
          <a:p>
            <a:pPr algn="ctr"/>
            <a:r>
              <a:rPr lang="en-GB"/>
              <a:t>(“We do”)</a:t>
            </a:r>
          </a:p>
        </p:txBody>
      </p:sp>
      <p:sp>
        <p:nvSpPr>
          <p:cNvPr id="33" name="Rectangle 32">
            <a:extLst>
              <a:ext uri="{FF2B5EF4-FFF2-40B4-BE49-F238E27FC236}">
                <a16:creationId xmlns:a16="http://schemas.microsoft.com/office/drawing/2014/main" id="{3044D96F-AE1F-48AD-9469-13A5F204931D}"/>
              </a:ext>
            </a:extLst>
          </p:cNvPr>
          <p:cNvSpPr/>
          <p:nvPr/>
        </p:nvSpPr>
        <p:spPr>
          <a:xfrm>
            <a:off x="9851623" y="4464358"/>
            <a:ext cx="2316083" cy="923330"/>
          </a:xfrm>
          <a:prstGeom prst="rect">
            <a:avLst/>
          </a:prstGeom>
        </p:spPr>
        <p:txBody>
          <a:bodyPr wrap="square">
            <a:spAutoFit/>
          </a:bodyPr>
          <a:lstStyle/>
          <a:p>
            <a:pPr algn="ctr"/>
            <a:r>
              <a:rPr lang="en-GB"/>
              <a:t>Independent learning</a:t>
            </a:r>
          </a:p>
          <a:p>
            <a:pPr algn="ctr"/>
            <a:endParaRPr lang="en-GB"/>
          </a:p>
          <a:p>
            <a:pPr algn="ctr"/>
            <a:r>
              <a:rPr lang="en-GB"/>
              <a:t>(“You do”)</a:t>
            </a:r>
          </a:p>
        </p:txBody>
      </p:sp>
      <p:pic>
        <p:nvPicPr>
          <p:cNvPr id="35" name="Graphic 34" descr="Arrow Straight">
            <a:extLst>
              <a:ext uri="{FF2B5EF4-FFF2-40B4-BE49-F238E27FC236}">
                <a16:creationId xmlns:a16="http://schemas.microsoft.com/office/drawing/2014/main" id="{8D973B2F-96ED-452C-80B2-B1EC8008B06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10800000">
            <a:off x="1637292" y="2557146"/>
            <a:ext cx="1197779" cy="1197779"/>
          </a:xfrm>
          <a:prstGeom prst="rect">
            <a:avLst/>
          </a:prstGeom>
        </p:spPr>
      </p:pic>
      <p:pic>
        <p:nvPicPr>
          <p:cNvPr id="36" name="Graphic 35" descr="Arrow Straight">
            <a:extLst>
              <a:ext uri="{FF2B5EF4-FFF2-40B4-BE49-F238E27FC236}">
                <a16:creationId xmlns:a16="http://schemas.microsoft.com/office/drawing/2014/main" id="{DEA78C28-438B-4913-A32F-60C4C8129DE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10800000">
            <a:off x="4199369" y="2576823"/>
            <a:ext cx="1197779" cy="1197779"/>
          </a:xfrm>
          <a:prstGeom prst="rect">
            <a:avLst/>
          </a:prstGeom>
        </p:spPr>
      </p:pic>
      <p:pic>
        <p:nvPicPr>
          <p:cNvPr id="37" name="Graphic 36" descr="Arrow Straight">
            <a:extLst>
              <a:ext uri="{FF2B5EF4-FFF2-40B4-BE49-F238E27FC236}">
                <a16:creationId xmlns:a16="http://schemas.microsoft.com/office/drawing/2014/main" id="{19D4FE99-22A7-4F22-9151-86A9033E22E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10800000">
            <a:off x="6650846" y="2627760"/>
            <a:ext cx="1197779" cy="1197779"/>
          </a:xfrm>
          <a:prstGeom prst="rect">
            <a:avLst/>
          </a:prstGeom>
        </p:spPr>
      </p:pic>
      <p:pic>
        <p:nvPicPr>
          <p:cNvPr id="38" name="Graphic 37" descr="Arrow Straight">
            <a:extLst>
              <a:ext uri="{FF2B5EF4-FFF2-40B4-BE49-F238E27FC236}">
                <a16:creationId xmlns:a16="http://schemas.microsoft.com/office/drawing/2014/main" id="{CD1965A2-09C6-41A8-9404-F3EB83103CF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10800000">
            <a:off x="9389079" y="2618235"/>
            <a:ext cx="1197779" cy="1197779"/>
          </a:xfrm>
          <a:prstGeom prst="rect">
            <a:avLst/>
          </a:prstGeom>
        </p:spPr>
      </p:pic>
      <p:sp>
        <p:nvSpPr>
          <p:cNvPr id="3" name="Slide Number Placeholder 2">
            <a:extLst>
              <a:ext uri="{FF2B5EF4-FFF2-40B4-BE49-F238E27FC236}">
                <a16:creationId xmlns:a16="http://schemas.microsoft.com/office/drawing/2014/main" id="{9864985D-2699-1441-A87D-B1DE6FF9240C}"/>
              </a:ext>
            </a:extLst>
          </p:cNvPr>
          <p:cNvSpPr>
            <a:spLocks noGrp="1"/>
          </p:cNvSpPr>
          <p:nvPr>
            <p:ph type="sldNum" sz="quarter" idx="12"/>
          </p:nvPr>
        </p:nvSpPr>
        <p:spPr/>
        <p:txBody>
          <a:bodyPr/>
          <a:lstStyle/>
          <a:p>
            <a:fld id="{21BC979E-FD66-4DE5-A630-6118B69A4F79}" type="slidenum">
              <a:rPr lang="en-GB" smtClean="0"/>
              <a:t>16</a:t>
            </a:fld>
            <a:endParaRPr lang="en-GB"/>
          </a:p>
        </p:txBody>
      </p:sp>
    </p:spTree>
    <p:extLst>
      <p:ext uri="{BB962C8B-B14F-4D97-AF65-F5344CB8AC3E}">
        <p14:creationId xmlns:p14="http://schemas.microsoft.com/office/powerpoint/2010/main" val="403201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5204727" y="6212604"/>
            <a:ext cx="6886575" cy="646331"/>
          </a:xfrm>
          <a:prstGeom prst="rect">
            <a:avLst/>
          </a:prstGeom>
          <a:noFill/>
        </p:spPr>
        <p:txBody>
          <a:bodyPr wrap="square" rtlCol="0">
            <a:spAutoFit/>
          </a:bodyPr>
          <a:lstStyle/>
          <a:p>
            <a:r>
              <a:rPr lang="en-GB" dirty="0"/>
              <a:t>Great Teaching Toolkit</a:t>
            </a:r>
          </a:p>
          <a:p>
            <a:r>
              <a:rPr lang="en-GB" dirty="0">
                <a:hlinkClick r:id="rId2"/>
              </a:rPr>
              <a:t>https://www.greatteaching.com/</a:t>
            </a:r>
            <a:r>
              <a:rPr lang="en-GB" dirty="0"/>
              <a:t> </a:t>
            </a:r>
          </a:p>
        </p:txBody>
      </p:sp>
      <p:sp>
        <p:nvSpPr>
          <p:cNvPr id="5" name="Rectangle 4">
            <a:extLst>
              <a:ext uri="{FF2B5EF4-FFF2-40B4-BE49-F238E27FC236}">
                <a16:creationId xmlns:a16="http://schemas.microsoft.com/office/drawing/2014/main" id="{E9900A2A-C25A-4D7E-97EB-2CF38FDC55D3}"/>
              </a:ext>
            </a:extLst>
          </p:cNvPr>
          <p:cNvSpPr/>
          <p:nvPr/>
        </p:nvSpPr>
        <p:spPr>
          <a:xfrm>
            <a:off x="5165983" y="229526"/>
            <a:ext cx="6096000" cy="369332"/>
          </a:xfrm>
          <a:prstGeom prst="rect">
            <a:avLst/>
          </a:prstGeom>
        </p:spPr>
        <p:txBody>
          <a:bodyPr>
            <a:spAutoFit/>
          </a:bodyPr>
          <a:lstStyle/>
          <a:p>
            <a:r>
              <a:rPr lang="en-GB" b="1"/>
              <a:t>Great Teaching Toolkit</a:t>
            </a:r>
          </a:p>
        </p:txBody>
      </p:sp>
      <p:graphicFrame>
        <p:nvGraphicFramePr>
          <p:cNvPr id="7" name="Table 6">
            <a:extLst>
              <a:ext uri="{FF2B5EF4-FFF2-40B4-BE49-F238E27FC236}">
                <a16:creationId xmlns:a16="http://schemas.microsoft.com/office/drawing/2014/main" id="{EE842444-16A6-42BC-B0AC-B38AAE2E6271}"/>
              </a:ext>
            </a:extLst>
          </p:cNvPr>
          <p:cNvGraphicFramePr>
            <a:graphicFrameLocks noGrp="1"/>
          </p:cNvGraphicFramePr>
          <p:nvPr>
            <p:extLst>
              <p:ext uri="{D42A27DB-BD31-4B8C-83A1-F6EECF244321}">
                <p14:modId xmlns:p14="http://schemas.microsoft.com/office/powerpoint/2010/main" val="4136594575"/>
              </p:ext>
            </p:extLst>
          </p:nvPr>
        </p:nvGraphicFramePr>
        <p:xfrm>
          <a:off x="260350" y="346144"/>
          <a:ext cx="4684100" cy="6075606"/>
        </p:xfrm>
        <a:graphic>
          <a:graphicData uri="http://schemas.openxmlformats.org/drawingml/2006/table">
            <a:tbl>
              <a:tblPr firstRow="1" bandRow="1">
                <a:tableStyleId>{5940675A-B579-460E-94D1-54222C63F5DA}</a:tableStyleId>
              </a:tblPr>
              <a:tblGrid>
                <a:gridCol w="1651186">
                  <a:extLst>
                    <a:ext uri="{9D8B030D-6E8A-4147-A177-3AD203B41FA5}">
                      <a16:colId xmlns:a16="http://schemas.microsoft.com/office/drawing/2014/main" val="3294227982"/>
                    </a:ext>
                  </a:extLst>
                </a:gridCol>
                <a:gridCol w="3032914">
                  <a:extLst>
                    <a:ext uri="{9D8B030D-6E8A-4147-A177-3AD203B41FA5}">
                      <a16:colId xmlns:a16="http://schemas.microsoft.com/office/drawing/2014/main" val="2773517586"/>
                    </a:ext>
                  </a:extLst>
                </a:gridCol>
              </a:tblGrid>
              <a:tr h="908680">
                <a:tc>
                  <a:txBody>
                    <a:bodyPr/>
                    <a:lstStyle/>
                    <a:p>
                      <a:r>
                        <a:rPr lang="en-GB"/>
                        <a:t>Stage or Phase</a:t>
                      </a:r>
                      <a:endParaRPr lang="en-GB">
                        <a:solidFill>
                          <a:schemeClr val="tx1">
                            <a:lumMod val="50000"/>
                            <a:lumOff val="50000"/>
                          </a:schemeClr>
                        </a:solidFill>
                      </a:endParaRPr>
                    </a:p>
                  </a:txBody>
                  <a:tcPr>
                    <a:solidFill>
                      <a:schemeClr val="bg1">
                        <a:lumMod val="75000"/>
                      </a:schemeClr>
                    </a:solidFill>
                  </a:tcPr>
                </a:tc>
                <a:tc>
                  <a:txBody>
                    <a:bodyPr/>
                    <a:lstStyle/>
                    <a:p>
                      <a:r>
                        <a:rPr lang="en-GB" b="1"/>
                        <a:t>Great Teaching Toolkit</a:t>
                      </a:r>
                    </a:p>
                    <a:p>
                      <a:r>
                        <a:rPr lang="en-GB" b="1" i="1">
                          <a:solidFill>
                            <a:schemeClr val="tx1"/>
                          </a:solidFill>
                        </a:rPr>
                        <a:t>Evidence Based Education</a:t>
                      </a: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endParaRPr lang="en-GB" b="1"/>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r>
                        <a:rPr lang="en-GB" b="1"/>
                        <a:t>Understanding the context</a:t>
                      </a:r>
                    </a:p>
                    <a:p>
                      <a:endParaRPr lang="en-GB" b="1"/>
                    </a:p>
                    <a:p>
                      <a:r>
                        <a:rPr lang="en-GB" b="1"/>
                        <a:t>Creating a supportive environment</a:t>
                      </a:r>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Maximise the opportunity </a:t>
                      </a:r>
                      <a:endParaRPr lang="en-US"/>
                    </a:p>
                    <a:p>
                      <a:pPr lvl="0">
                        <a:buNone/>
                      </a:pPr>
                      <a:r>
                        <a:rPr lang="en-GB" b="1"/>
                        <a:t>to learn</a:t>
                      </a:r>
                    </a:p>
                  </a:txBody>
                  <a:tcPr/>
                </a:tc>
                <a:extLst>
                  <a:ext uri="{0D108BD9-81ED-4DB2-BD59-A6C34878D82A}">
                    <a16:rowId xmlns:a16="http://schemas.microsoft.com/office/drawing/2014/main" val="1455739899"/>
                  </a:ext>
                </a:extLst>
              </a:tr>
              <a:tr h="1252166">
                <a:tc>
                  <a:txBody>
                    <a:bodyPr/>
                    <a:lstStyle/>
                    <a:p>
                      <a:r>
                        <a:rPr lang="en-GB"/>
                        <a:t>Consolidate and reflect on learning</a:t>
                      </a:r>
                      <a:endParaRPr lang="en-GB">
                        <a:solidFill>
                          <a:schemeClr val="tx1">
                            <a:lumMod val="50000"/>
                            <a:lumOff val="50000"/>
                          </a:schemeClr>
                        </a:solidFill>
                      </a:endParaRPr>
                    </a:p>
                  </a:txBody>
                  <a:tcPr/>
                </a:tc>
                <a:tc>
                  <a:txBody>
                    <a:bodyPr/>
                    <a:lstStyle/>
                    <a:p>
                      <a:endParaRPr lang="en-GB" b="1"/>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Activate hard thinking</a:t>
                      </a:r>
                    </a:p>
                  </a:txBody>
                  <a:tcPr/>
                </a:tc>
                <a:extLst>
                  <a:ext uri="{0D108BD9-81ED-4DB2-BD59-A6C34878D82A}">
                    <a16:rowId xmlns:a16="http://schemas.microsoft.com/office/drawing/2014/main" val="438334208"/>
                  </a:ext>
                </a:extLst>
              </a:tr>
            </a:tbl>
          </a:graphicData>
        </a:graphic>
      </p:graphicFrame>
      <p:cxnSp>
        <p:nvCxnSpPr>
          <p:cNvPr id="9" name="Straight Arrow Connector 8">
            <a:extLst>
              <a:ext uri="{FF2B5EF4-FFF2-40B4-BE49-F238E27FC236}">
                <a16:creationId xmlns:a16="http://schemas.microsoft.com/office/drawing/2014/main" id="{61E00BE9-E5E2-4042-BB8A-E533344B314D}"/>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472C792-BB88-4C38-BC2E-CDE8EBC285BC}"/>
              </a:ext>
            </a:extLst>
          </p:cNvPr>
          <p:cNvSpPr/>
          <p:nvPr/>
        </p:nvSpPr>
        <p:spPr>
          <a:xfrm>
            <a:off x="5204727" y="585943"/>
            <a:ext cx="6317533" cy="5632311"/>
          </a:xfrm>
          <a:prstGeom prst="rect">
            <a:avLst/>
          </a:prstGeom>
        </p:spPr>
        <p:txBody>
          <a:bodyPr wrap="square" anchor="t">
            <a:spAutoFit/>
          </a:bodyPr>
          <a:lstStyle/>
          <a:p>
            <a:r>
              <a:rPr lang="en-GB" dirty="0"/>
              <a:t>The aim is to help teachers make better decisions about what they can best do to improve their effectiveness. </a:t>
            </a:r>
          </a:p>
          <a:p>
            <a:r>
              <a:rPr lang="en-GB" dirty="0"/>
              <a:t>Four priorities are stated for teachers who want to help their student learn more: </a:t>
            </a:r>
            <a:endParaRPr lang="en-GB" dirty="0">
              <a:cs typeface="Calibri"/>
            </a:endParaRPr>
          </a:p>
          <a:p>
            <a:pPr marL="342900" indent="-342900">
              <a:buAutoNum type="arabicPeriod"/>
            </a:pPr>
            <a:r>
              <a:rPr lang="en-GB" dirty="0"/>
              <a:t>understand the content they are teaching and how it is learnt </a:t>
            </a:r>
            <a:endParaRPr lang="en-GB" dirty="0">
              <a:cs typeface="Calibri"/>
            </a:endParaRPr>
          </a:p>
          <a:p>
            <a:pPr marL="342900" indent="-342900">
              <a:buAutoNum type="arabicPeriod"/>
            </a:pPr>
            <a:r>
              <a:rPr lang="en-GB" dirty="0"/>
              <a:t>create a supportive environment for learning </a:t>
            </a:r>
            <a:endParaRPr lang="en-GB" dirty="0">
              <a:cs typeface="Calibri"/>
            </a:endParaRPr>
          </a:p>
          <a:p>
            <a:pPr marL="342900" indent="-342900">
              <a:buAutoNum type="arabicPeriod"/>
            </a:pPr>
            <a:r>
              <a:rPr lang="en-GB" dirty="0"/>
              <a:t>manage the classroom to maximise the opportunity to learn </a:t>
            </a:r>
            <a:endParaRPr lang="en-GB" dirty="0">
              <a:cs typeface="Calibri"/>
            </a:endParaRPr>
          </a:p>
          <a:p>
            <a:pPr marL="342900" indent="-342900">
              <a:buAutoNum type="arabicPeriod"/>
            </a:pPr>
            <a:r>
              <a:rPr lang="en-GB" dirty="0"/>
              <a:t>present content, activities and interactions that activate their students’ thinking</a:t>
            </a:r>
            <a:endParaRPr lang="en-GB" dirty="0">
              <a:cs typeface="Calibri"/>
            </a:endParaRPr>
          </a:p>
          <a:p>
            <a:endParaRPr lang="en-GB" dirty="0">
              <a:cs typeface="Calibri"/>
            </a:endParaRPr>
          </a:p>
          <a:p>
            <a:r>
              <a:rPr lang="en-GB" dirty="0"/>
              <a:t>A model that comprises these four overarching dimensions, with a total of 17 elements within them. An ‘element’ is defined as something that may be worth investing time and effort to work on to build a specific competency, skill or knowledge, or to enhance the learning environment. </a:t>
            </a:r>
          </a:p>
          <a:p>
            <a:r>
              <a:rPr lang="en-GB" dirty="0"/>
              <a:t>There is no implication that the complexity of teaching can be reduced to a set of techniques, but evidence suggests the best route to expertise is likely to involve a focus on developing competencies, guided by formative feedback in a supportive professional learning environment. </a:t>
            </a:r>
            <a:endParaRPr lang="en-GB" dirty="0">
              <a:cs typeface="Calibri"/>
            </a:endParaRPr>
          </a:p>
        </p:txBody>
      </p:sp>
      <p:sp>
        <p:nvSpPr>
          <p:cNvPr id="6" name="Slide Number Placeholder 5">
            <a:extLst>
              <a:ext uri="{FF2B5EF4-FFF2-40B4-BE49-F238E27FC236}">
                <a16:creationId xmlns:a16="http://schemas.microsoft.com/office/drawing/2014/main" id="{0E2B9BEA-E6F0-944C-8155-FA7EBF27169C}"/>
              </a:ext>
            </a:extLst>
          </p:cNvPr>
          <p:cNvSpPr>
            <a:spLocks noGrp="1"/>
          </p:cNvSpPr>
          <p:nvPr>
            <p:ph type="sldNum" sz="quarter" idx="12"/>
          </p:nvPr>
        </p:nvSpPr>
        <p:spPr/>
        <p:txBody>
          <a:bodyPr/>
          <a:lstStyle/>
          <a:p>
            <a:fld id="{21BC979E-FD66-4DE5-A630-6118B69A4F79}" type="slidenum">
              <a:rPr lang="en-GB" smtClean="0"/>
              <a:t>17</a:t>
            </a:fld>
            <a:endParaRPr lang="en-GB"/>
          </a:p>
        </p:txBody>
      </p:sp>
      <p:pic>
        <p:nvPicPr>
          <p:cNvPr id="10" name="Picture 9" descr="A picture containing drawing&#10;&#10;Description automatically generated">
            <a:extLst>
              <a:ext uri="{FF2B5EF4-FFF2-40B4-BE49-F238E27FC236}">
                <a16:creationId xmlns:a16="http://schemas.microsoft.com/office/drawing/2014/main" id="{A80AB4BA-8735-8F49-B0B9-FB3FDE4B6D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25773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C6B66F-7FE0-4A86-9633-FE9D59C26D20}"/>
              </a:ext>
            </a:extLst>
          </p:cNvPr>
          <p:cNvSpPr/>
          <p:nvPr/>
        </p:nvSpPr>
        <p:spPr>
          <a:xfrm>
            <a:off x="489358" y="765349"/>
            <a:ext cx="6096000" cy="707886"/>
          </a:xfrm>
          <a:prstGeom prst="rect">
            <a:avLst/>
          </a:prstGeom>
        </p:spPr>
        <p:txBody>
          <a:bodyPr>
            <a:spAutoFit/>
          </a:bodyPr>
          <a:lstStyle/>
          <a:p>
            <a:r>
              <a:rPr lang="en-GB" sz="4000">
                <a:solidFill>
                  <a:srgbClr val="008CBF"/>
                </a:solidFill>
              </a:rPr>
              <a:t>Great Teaching Toolkit</a:t>
            </a:r>
          </a:p>
        </p:txBody>
      </p:sp>
      <p:sp>
        <p:nvSpPr>
          <p:cNvPr id="5" name="Rectangle 4">
            <a:extLst>
              <a:ext uri="{FF2B5EF4-FFF2-40B4-BE49-F238E27FC236}">
                <a16:creationId xmlns:a16="http://schemas.microsoft.com/office/drawing/2014/main" id="{E0032E2A-EC3D-4F65-A7C5-EEFCB4D3989E}"/>
              </a:ext>
            </a:extLst>
          </p:cNvPr>
          <p:cNvSpPr/>
          <p:nvPr/>
        </p:nvSpPr>
        <p:spPr>
          <a:xfrm>
            <a:off x="9946548" y="1177154"/>
            <a:ext cx="1652631" cy="646331"/>
          </a:xfrm>
          <a:prstGeom prst="rect">
            <a:avLst/>
          </a:prstGeom>
        </p:spPr>
        <p:txBody>
          <a:bodyPr wrap="square">
            <a:spAutoFit/>
          </a:bodyPr>
          <a:lstStyle/>
          <a:p>
            <a:pPr algn="ctr"/>
            <a:r>
              <a:rPr lang="en-GB" b="1"/>
              <a:t>Activating hard thinking</a:t>
            </a:r>
          </a:p>
        </p:txBody>
      </p:sp>
      <p:sp>
        <p:nvSpPr>
          <p:cNvPr id="6" name="Rectangle 5">
            <a:extLst>
              <a:ext uri="{FF2B5EF4-FFF2-40B4-BE49-F238E27FC236}">
                <a16:creationId xmlns:a16="http://schemas.microsoft.com/office/drawing/2014/main" id="{8003053E-33A7-4088-BF18-7065B9110964}"/>
              </a:ext>
            </a:extLst>
          </p:cNvPr>
          <p:cNvSpPr/>
          <p:nvPr/>
        </p:nvSpPr>
        <p:spPr>
          <a:xfrm>
            <a:off x="159390" y="4431295"/>
            <a:ext cx="2801924" cy="369332"/>
          </a:xfrm>
          <a:prstGeom prst="rect">
            <a:avLst/>
          </a:prstGeom>
        </p:spPr>
        <p:txBody>
          <a:bodyPr wrap="square">
            <a:spAutoFit/>
          </a:bodyPr>
          <a:lstStyle/>
          <a:p>
            <a:pPr algn="ctr"/>
            <a:r>
              <a:rPr lang="en-GB" b="1"/>
              <a:t>Understand the content</a:t>
            </a:r>
          </a:p>
        </p:txBody>
      </p:sp>
      <p:sp>
        <p:nvSpPr>
          <p:cNvPr id="7" name="Rectangle 6">
            <a:extLst>
              <a:ext uri="{FF2B5EF4-FFF2-40B4-BE49-F238E27FC236}">
                <a16:creationId xmlns:a16="http://schemas.microsoft.com/office/drawing/2014/main" id="{256138BA-9F99-49C7-B5F4-560EDAE372E1}"/>
              </a:ext>
            </a:extLst>
          </p:cNvPr>
          <p:cNvSpPr/>
          <p:nvPr/>
        </p:nvSpPr>
        <p:spPr>
          <a:xfrm>
            <a:off x="3207390" y="3351294"/>
            <a:ext cx="3052794" cy="646331"/>
          </a:xfrm>
          <a:prstGeom prst="rect">
            <a:avLst/>
          </a:prstGeom>
        </p:spPr>
        <p:txBody>
          <a:bodyPr wrap="square">
            <a:spAutoFit/>
          </a:bodyPr>
          <a:lstStyle/>
          <a:p>
            <a:pPr algn="ctr"/>
            <a:r>
              <a:rPr lang="en-GB" b="1"/>
              <a:t>Creating a supportive environment</a:t>
            </a:r>
          </a:p>
        </p:txBody>
      </p:sp>
      <p:sp>
        <p:nvSpPr>
          <p:cNvPr id="8" name="Rectangle 7">
            <a:extLst>
              <a:ext uri="{FF2B5EF4-FFF2-40B4-BE49-F238E27FC236}">
                <a16:creationId xmlns:a16="http://schemas.microsoft.com/office/drawing/2014/main" id="{FE594834-9A39-4002-BE07-75E0B1F8EF53}"/>
              </a:ext>
            </a:extLst>
          </p:cNvPr>
          <p:cNvSpPr/>
          <p:nvPr/>
        </p:nvSpPr>
        <p:spPr>
          <a:xfrm>
            <a:off x="6585359" y="2296607"/>
            <a:ext cx="2466361" cy="646331"/>
          </a:xfrm>
          <a:prstGeom prst="rect">
            <a:avLst/>
          </a:prstGeom>
        </p:spPr>
        <p:txBody>
          <a:bodyPr wrap="square">
            <a:spAutoFit/>
          </a:bodyPr>
          <a:lstStyle/>
          <a:p>
            <a:pPr algn="ctr"/>
            <a:r>
              <a:rPr lang="en-GB" b="1"/>
              <a:t>Maximise opportunities to learn </a:t>
            </a:r>
          </a:p>
        </p:txBody>
      </p:sp>
      <p:pic>
        <p:nvPicPr>
          <p:cNvPr id="10" name="Graphic 9" descr="Brain in head">
            <a:extLst>
              <a:ext uri="{FF2B5EF4-FFF2-40B4-BE49-F238E27FC236}">
                <a16:creationId xmlns:a16="http://schemas.microsoft.com/office/drawing/2014/main" id="{9E3AA06C-1A17-4A38-8623-893251C7189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03152" y="3516895"/>
            <a:ext cx="914400" cy="914400"/>
          </a:xfrm>
          <a:prstGeom prst="rect">
            <a:avLst/>
          </a:prstGeom>
        </p:spPr>
      </p:pic>
      <p:cxnSp>
        <p:nvCxnSpPr>
          <p:cNvPr id="12" name="Connector: Elbow 11">
            <a:extLst>
              <a:ext uri="{FF2B5EF4-FFF2-40B4-BE49-F238E27FC236}">
                <a16:creationId xmlns:a16="http://schemas.microsoft.com/office/drawing/2014/main" id="{80D7C45D-96FA-4E28-AF35-1DC59A12D926}"/>
              </a:ext>
            </a:extLst>
          </p:cNvPr>
          <p:cNvCxnSpPr>
            <a:cxnSpLocks/>
          </p:cNvCxnSpPr>
          <p:nvPr/>
        </p:nvCxnSpPr>
        <p:spPr>
          <a:xfrm flipV="1">
            <a:off x="2808913" y="3833769"/>
            <a:ext cx="1217803" cy="782193"/>
          </a:xfrm>
          <a:prstGeom prst="bentConnector3">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FF89437-3D75-45B8-A3E3-8821EB0E27E5}"/>
              </a:ext>
            </a:extLst>
          </p:cNvPr>
          <p:cNvCxnSpPr>
            <a:cxnSpLocks/>
          </p:cNvCxnSpPr>
          <p:nvPr/>
        </p:nvCxnSpPr>
        <p:spPr>
          <a:xfrm flipV="1">
            <a:off x="5863904" y="2777272"/>
            <a:ext cx="1510019" cy="765799"/>
          </a:xfrm>
          <a:prstGeom prst="bentConnector3">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CC8981BF-64CB-4057-BDD4-7096215089A3}"/>
              </a:ext>
            </a:extLst>
          </p:cNvPr>
          <p:cNvCxnSpPr>
            <a:cxnSpLocks/>
          </p:cNvCxnSpPr>
          <p:nvPr/>
        </p:nvCxnSpPr>
        <p:spPr>
          <a:xfrm flipV="1">
            <a:off x="9051720" y="1635853"/>
            <a:ext cx="1216405" cy="786004"/>
          </a:xfrm>
          <a:prstGeom prst="bentConnector3">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Head with gears">
            <a:extLst>
              <a:ext uri="{FF2B5EF4-FFF2-40B4-BE49-F238E27FC236}">
                <a16:creationId xmlns:a16="http://schemas.microsoft.com/office/drawing/2014/main" id="{D13883A9-E262-493B-AEF4-29F29DDB24A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315663" y="262754"/>
            <a:ext cx="914400" cy="914400"/>
          </a:xfrm>
          <a:prstGeom prst="rect">
            <a:avLst/>
          </a:prstGeom>
        </p:spPr>
      </p:pic>
      <p:pic>
        <p:nvPicPr>
          <p:cNvPr id="21" name="Graphic 20" descr="Connections">
            <a:extLst>
              <a:ext uri="{FF2B5EF4-FFF2-40B4-BE49-F238E27FC236}">
                <a16:creationId xmlns:a16="http://schemas.microsoft.com/office/drawing/2014/main" id="{B128D6D5-FF33-4384-9EDD-713AFA4BEDA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276587" y="2504006"/>
            <a:ext cx="914400" cy="914400"/>
          </a:xfrm>
          <a:prstGeom prst="rect">
            <a:avLst/>
          </a:prstGeom>
        </p:spPr>
      </p:pic>
      <p:pic>
        <p:nvPicPr>
          <p:cNvPr id="23" name="Graphic 22" descr="Group brainstorm">
            <a:extLst>
              <a:ext uri="{FF2B5EF4-FFF2-40B4-BE49-F238E27FC236}">
                <a16:creationId xmlns:a16="http://schemas.microsoft.com/office/drawing/2014/main" id="{5A4EFC96-C433-47DB-B79F-081D78F22A6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361339" y="1408318"/>
            <a:ext cx="914400" cy="914400"/>
          </a:xfrm>
          <a:prstGeom prst="rect">
            <a:avLst/>
          </a:prstGeom>
        </p:spPr>
      </p:pic>
      <p:sp>
        <p:nvSpPr>
          <p:cNvPr id="24" name="Rectangle 23">
            <a:extLst>
              <a:ext uri="{FF2B5EF4-FFF2-40B4-BE49-F238E27FC236}">
                <a16:creationId xmlns:a16="http://schemas.microsoft.com/office/drawing/2014/main" id="{8B743BD4-59CA-4F40-B765-3A4437A045B8}"/>
              </a:ext>
            </a:extLst>
          </p:cNvPr>
          <p:cNvSpPr/>
          <p:nvPr/>
        </p:nvSpPr>
        <p:spPr>
          <a:xfrm>
            <a:off x="216432" y="4942878"/>
            <a:ext cx="2687840" cy="369332"/>
          </a:xfrm>
          <a:prstGeom prst="rect">
            <a:avLst/>
          </a:prstGeom>
        </p:spPr>
        <p:txBody>
          <a:bodyPr wrap="square">
            <a:spAutoFit/>
          </a:bodyPr>
          <a:lstStyle/>
          <a:p>
            <a:pPr algn="ctr"/>
            <a:r>
              <a:rPr lang="en-GB"/>
              <a:t>Deep subject knowledge</a:t>
            </a:r>
          </a:p>
        </p:txBody>
      </p:sp>
      <p:sp>
        <p:nvSpPr>
          <p:cNvPr id="25" name="Rectangle 24">
            <a:extLst>
              <a:ext uri="{FF2B5EF4-FFF2-40B4-BE49-F238E27FC236}">
                <a16:creationId xmlns:a16="http://schemas.microsoft.com/office/drawing/2014/main" id="{84322086-F4D6-4DF2-AD0B-6F80C970F291}"/>
              </a:ext>
            </a:extLst>
          </p:cNvPr>
          <p:cNvSpPr/>
          <p:nvPr/>
        </p:nvSpPr>
        <p:spPr>
          <a:xfrm>
            <a:off x="159390" y="6373778"/>
            <a:ext cx="2687840" cy="369332"/>
          </a:xfrm>
          <a:prstGeom prst="rect">
            <a:avLst/>
          </a:prstGeom>
        </p:spPr>
        <p:txBody>
          <a:bodyPr wrap="square">
            <a:spAutoFit/>
          </a:bodyPr>
          <a:lstStyle/>
          <a:p>
            <a:pPr algn="ctr"/>
            <a:r>
              <a:rPr lang="en-GB"/>
              <a:t>Knowledge of strategies</a:t>
            </a:r>
          </a:p>
        </p:txBody>
      </p:sp>
      <p:sp>
        <p:nvSpPr>
          <p:cNvPr id="26" name="Rectangle 25">
            <a:extLst>
              <a:ext uri="{FF2B5EF4-FFF2-40B4-BE49-F238E27FC236}">
                <a16:creationId xmlns:a16="http://schemas.microsoft.com/office/drawing/2014/main" id="{CD3F6B37-4049-46ED-8A38-D09824C51B6E}"/>
              </a:ext>
            </a:extLst>
          </p:cNvPr>
          <p:cNvSpPr/>
          <p:nvPr/>
        </p:nvSpPr>
        <p:spPr>
          <a:xfrm>
            <a:off x="159390" y="5865738"/>
            <a:ext cx="2687840" cy="369332"/>
          </a:xfrm>
          <a:prstGeom prst="rect">
            <a:avLst/>
          </a:prstGeom>
        </p:spPr>
        <p:txBody>
          <a:bodyPr wrap="square">
            <a:spAutoFit/>
          </a:bodyPr>
          <a:lstStyle/>
          <a:p>
            <a:pPr algn="ctr"/>
            <a:r>
              <a:rPr lang="en-GB"/>
              <a:t>Assessment knowledge</a:t>
            </a:r>
          </a:p>
        </p:txBody>
      </p:sp>
      <p:sp>
        <p:nvSpPr>
          <p:cNvPr id="27" name="Rectangle 26">
            <a:extLst>
              <a:ext uri="{FF2B5EF4-FFF2-40B4-BE49-F238E27FC236}">
                <a16:creationId xmlns:a16="http://schemas.microsoft.com/office/drawing/2014/main" id="{2AAC2FC2-7C67-40EB-841B-29EEC0DDEF81}"/>
              </a:ext>
            </a:extLst>
          </p:cNvPr>
          <p:cNvSpPr/>
          <p:nvPr/>
        </p:nvSpPr>
        <p:spPr>
          <a:xfrm>
            <a:off x="159390" y="5408433"/>
            <a:ext cx="2687840" cy="369332"/>
          </a:xfrm>
          <a:prstGeom prst="rect">
            <a:avLst/>
          </a:prstGeom>
        </p:spPr>
        <p:txBody>
          <a:bodyPr wrap="square">
            <a:spAutoFit/>
          </a:bodyPr>
          <a:lstStyle/>
          <a:p>
            <a:pPr algn="ctr"/>
            <a:r>
              <a:rPr lang="en-GB"/>
              <a:t>Curriculum knowledge</a:t>
            </a:r>
          </a:p>
        </p:txBody>
      </p:sp>
      <p:pic>
        <p:nvPicPr>
          <p:cNvPr id="29" name="Graphic 28" descr="Teacher">
            <a:extLst>
              <a:ext uri="{FF2B5EF4-FFF2-40B4-BE49-F238E27FC236}">
                <a16:creationId xmlns:a16="http://schemas.microsoft.com/office/drawing/2014/main" id="{E2D466DB-A5E3-49EA-AE0F-3B69C825BBB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262018" y="2514600"/>
            <a:ext cx="914400" cy="914400"/>
          </a:xfrm>
          <a:prstGeom prst="rect">
            <a:avLst/>
          </a:prstGeom>
        </p:spPr>
      </p:pic>
      <p:pic>
        <p:nvPicPr>
          <p:cNvPr id="31" name="Graphic 30" descr="Children">
            <a:extLst>
              <a:ext uri="{FF2B5EF4-FFF2-40B4-BE49-F238E27FC236}">
                <a16:creationId xmlns:a16="http://schemas.microsoft.com/office/drawing/2014/main" id="{1AFCD5FA-8C9C-432F-B3A9-5D5262B160C3}"/>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276574" y="2460085"/>
            <a:ext cx="914400" cy="914400"/>
          </a:xfrm>
          <a:prstGeom prst="rect">
            <a:avLst/>
          </a:prstGeom>
        </p:spPr>
      </p:pic>
      <p:pic>
        <p:nvPicPr>
          <p:cNvPr id="32" name="Graphic 31" descr="Teacher">
            <a:extLst>
              <a:ext uri="{FF2B5EF4-FFF2-40B4-BE49-F238E27FC236}">
                <a16:creationId xmlns:a16="http://schemas.microsoft.com/office/drawing/2014/main" id="{9868BD37-C0F6-4895-9AEC-CAB8DB53AA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16432" y="3624637"/>
            <a:ext cx="914400" cy="914400"/>
          </a:xfrm>
          <a:prstGeom prst="rect">
            <a:avLst/>
          </a:prstGeom>
        </p:spPr>
      </p:pic>
      <p:pic>
        <p:nvPicPr>
          <p:cNvPr id="34" name="Graphic 33" descr="Teacher">
            <a:extLst>
              <a:ext uri="{FF2B5EF4-FFF2-40B4-BE49-F238E27FC236}">
                <a16:creationId xmlns:a16="http://schemas.microsoft.com/office/drawing/2014/main" id="{376DA899-4EC7-4F23-8C25-772429AA508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495376" y="1545685"/>
            <a:ext cx="914400" cy="914400"/>
          </a:xfrm>
          <a:prstGeom prst="rect">
            <a:avLst/>
          </a:prstGeom>
        </p:spPr>
      </p:pic>
      <p:pic>
        <p:nvPicPr>
          <p:cNvPr id="35" name="Graphic 34" descr="Children">
            <a:extLst>
              <a:ext uri="{FF2B5EF4-FFF2-40B4-BE49-F238E27FC236}">
                <a16:creationId xmlns:a16="http://schemas.microsoft.com/office/drawing/2014/main" id="{D0E4691C-34A0-4138-B791-949DC2B0C56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256168" y="1545685"/>
            <a:ext cx="914400" cy="914400"/>
          </a:xfrm>
          <a:prstGeom prst="rect">
            <a:avLst/>
          </a:prstGeom>
        </p:spPr>
      </p:pic>
      <p:pic>
        <p:nvPicPr>
          <p:cNvPr id="36" name="Graphic 35" descr="Children">
            <a:extLst>
              <a:ext uri="{FF2B5EF4-FFF2-40B4-BE49-F238E27FC236}">
                <a16:creationId xmlns:a16="http://schemas.microsoft.com/office/drawing/2014/main" id="{BCDF1163-D1FF-434C-9D02-044BFBE5773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1141978" y="262754"/>
            <a:ext cx="914400" cy="914400"/>
          </a:xfrm>
          <a:prstGeom prst="rect">
            <a:avLst/>
          </a:prstGeom>
        </p:spPr>
      </p:pic>
      <p:cxnSp>
        <p:nvCxnSpPr>
          <p:cNvPr id="38" name="Straight Connector 37">
            <a:extLst>
              <a:ext uri="{FF2B5EF4-FFF2-40B4-BE49-F238E27FC236}">
                <a16:creationId xmlns:a16="http://schemas.microsoft.com/office/drawing/2014/main" id="{C48AACF2-E859-4499-B0EF-B96355650B08}"/>
              </a:ext>
            </a:extLst>
          </p:cNvPr>
          <p:cNvCxnSpPr>
            <a:cxnSpLocks/>
          </p:cNvCxnSpPr>
          <p:nvPr/>
        </p:nvCxnSpPr>
        <p:spPr>
          <a:xfrm>
            <a:off x="1560352" y="4783849"/>
            <a:ext cx="0" cy="310966"/>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5C5E95B-C1AE-401D-AA8E-A6B04AA64571}"/>
              </a:ext>
            </a:extLst>
          </p:cNvPr>
          <p:cNvCxnSpPr>
            <a:cxnSpLocks/>
          </p:cNvCxnSpPr>
          <p:nvPr/>
        </p:nvCxnSpPr>
        <p:spPr>
          <a:xfrm>
            <a:off x="1579926" y="5710722"/>
            <a:ext cx="0" cy="248519"/>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4C5543-E846-463D-BD63-C21DD90308E4}"/>
              </a:ext>
            </a:extLst>
          </p:cNvPr>
          <p:cNvCxnSpPr>
            <a:cxnSpLocks/>
          </p:cNvCxnSpPr>
          <p:nvPr/>
        </p:nvCxnSpPr>
        <p:spPr>
          <a:xfrm>
            <a:off x="1579926" y="5248040"/>
            <a:ext cx="0" cy="278244"/>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C4D0BA0-AB82-40B3-88E2-10D5E61CC4B0}"/>
              </a:ext>
            </a:extLst>
          </p:cNvPr>
          <p:cNvCxnSpPr>
            <a:cxnSpLocks/>
          </p:cNvCxnSpPr>
          <p:nvPr/>
        </p:nvCxnSpPr>
        <p:spPr>
          <a:xfrm>
            <a:off x="1579926" y="6193125"/>
            <a:ext cx="0" cy="274574"/>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11ACE99-697B-4093-8317-277890EBC2E0}"/>
              </a:ext>
            </a:extLst>
          </p:cNvPr>
          <p:cNvSpPr/>
          <p:nvPr/>
        </p:nvSpPr>
        <p:spPr>
          <a:xfrm>
            <a:off x="6459774" y="4938379"/>
            <a:ext cx="2941235" cy="646331"/>
          </a:xfrm>
          <a:prstGeom prst="rect">
            <a:avLst/>
          </a:prstGeom>
        </p:spPr>
        <p:txBody>
          <a:bodyPr wrap="square">
            <a:spAutoFit/>
          </a:bodyPr>
          <a:lstStyle/>
          <a:p>
            <a:pPr algn="ctr"/>
            <a:r>
              <a:rPr lang="en-GB"/>
              <a:t>Clear, consistent rules and expectations</a:t>
            </a:r>
          </a:p>
        </p:txBody>
      </p:sp>
      <p:sp>
        <p:nvSpPr>
          <p:cNvPr id="45" name="Rectangle 44">
            <a:extLst>
              <a:ext uri="{FF2B5EF4-FFF2-40B4-BE49-F238E27FC236}">
                <a16:creationId xmlns:a16="http://schemas.microsoft.com/office/drawing/2014/main" id="{F483935B-C3DC-4D7A-9809-2B84C943096B}"/>
              </a:ext>
            </a:extLst>
          </p:cNvPr>
          <p:cNvSpPr/>
          <p:nvPr/>
        </p:nvSpPr>
        <p:spPr>
          <a:xfrm>
            <a:off x="3455981" y="4926927"/>
            <a:ext cx="2687840" cy="369332"/>
          </a:xfrm>
          <a:prstGeom prst="rect">
            <a:avLst/>
          </a:prstGeom>
        </p:spPr>
        <p:txBody>
          <a:bodyPr wrap="square">
            <a:spAutoFit/>
          </a:bodyPr>
          <a:lstStyle/>
          <a:p>
            <a:pPr algn="ctr"/>
            <a:r>
              <a:rPr lang="en-GB"/>
              <a:t>Positive climate</a:t>
            </a:r>
          </a:p>
        </p:txBody>
      </p:sp>
      <p:sp>
        <p:nvSpPr>
          <p:cNvPr id="46" name="Rectangle 45">
            <a:extLst>
              <a:ext uri="{FF2B5EF4-FFF2-40B4-BE49-F238E27FC236}">
                <a16:creationId xmlns:a16="http://schemas.microsoft.com/office/drawing/2014/main" id="{80685B15-E07E-4869-95A1-FD3E6F0CB086}"/>
              </a:ext>
            </a:extLst>
          </p:cNvPr>
          <p:cNvSpPr/>
          <p:nvPr/>
        </p:nvSpPr>
        <p:spPr>
          <a:xfrm>
            <a:off x="3493774" y="5621641"/>
            <a:ext cx="2687840" cy="369332"/>
          </a:xfrm>
          <a:prstGeom prst="rect">
            <a:avLst/>
          </a:prstGeom>
        </p:spPr>
        <p:txBody>
          <a:bodyPr wrap="square">
            <a:spAutoFit/>
          </a:bodyPr>
          <a:lstStyle/>
          <a:p>
            <a:pPr algn="ctr"/>
            <a:r>
              <a:rPr lang="en-GB"/>
              <a:t>Learner motivation</a:t>
            </a:r>
          </a:p>
        </p:txBody>
      </p:sp>
      <p:sp>
        <p:nvSpPr>
          <p:cNvPr id="47" name="Rectangle 46">
            <a:extLst>
              <a:ext uri="{FF2B5EF4-FFF2-40B4-BE49-F238E27FC236}">
                <a16:creationId xmlns:a16="http://schemas.microsoft.com/office/drawing/2014/main" id="{FD1FEDBB-DFAF-436C-A5C6-EE9FE8C5BAEF}"/>
              </a:ext>
            </a:extLst>
          </p:cNvPr>
          <p:cNvSpPr/>
          <p:nvPr/>
        </p:nvSpPr>
        <p:spPr>
          <a:xfrm>
            <a:off x="3493774" y="6354120"/>
            <a:ext cx="2904527" cy="369332"/>
          </a:xfrm>
          <a:prstGeom prst="rect">
            <a:avLst/>
          </a:prstGeom>
        </p:spPr>
        <p:txBody>
          <a:bodyPr wrap="square">
            <a:spAutoFit/>
          </a:bodyPr>
          <a:lstStyle/>
          <a:p>
            <a:pPr algn="ctr"/>
            <a:r>
              <a:rPr lang="en-GB"/>
              <a:t>Climate of high expectations</a:t>
            </a:r>
          </a:p>
        </p:txBody>
      </p:sp>
      <p:cxnSp>
        <p:nvCxnSpPr>
          <p:cNvPr id="48" name="Straight Connector 47">
            <a:extLst>
              <a:ext uri="{FF2B5EF4-FFF2-40B4-BE49-F238E27FC236}">
                <a16:creationId xmlns:a16="http://schemas.microsoft.com/office/drawing/2014/main" id="{6CEF8C0C-E14D-47C9-A24D-15A9970550B3}"/>
              </a:ext>
            </a:extLst>
          </p:cNvPr>
          <p:cNvCxnSpPr>
            <a:cxnSpLocks/>
          </p:cNvCxnSpPr>
          <p:nvPr/>
        </p:nvCxnSpPr>
        <p:spPr>
          <a:xfrm>
            <a:off x="4799901" y="3939586"/>
            <a:ext cx="0" cy="3723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6FE2776-F89B-4315-83A0-440968CA80A8}"/>
              </a:ext>
            </a:extLst>
          </p:cNvPr>
          <p:cNvCxnSpPr>
            <a:cxnSpLocks/>
          </p:cNvCxnSpPr>
          <p:nvPr/>
        </p:nvCxnSpPr>
        <p:spPr>
          <a:xfrm>
            <a:off x="4806934" y="4570523"/>
            <a:ext cx="0" cy="3723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6122123-4F14-48A9-B23C-E6EAC80960BC}"/>
              </a:ext>
            </a:extLst>
          </p:cNvPr>
          <p:cNvCxnSpPr>
            <a:cxnSpLocks/>
          </p:cNvCxnSpPr>
          <p:nvPr/>
        </p:nvCxnSpPr>
        <p:spPr>
          <a:xfrm>
            <a:off x="4825110" y="5264818"/>
            <a:ext cx="0" cy="3723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8A8BEFF-33C7-43BD-9901-8655C6EF1E9A}"/>
              </a:ext>
            </a:extLst>
          </p:cNvPr>
          <p:cNvCxnSpPr>
            <a:cxnSpLocks/>
          </p:cNvCxnSpPr>
          <p:nvPr/>
        </p:nvCxnSpPr>
        <p:spPr>
          <a:xfrm>
            <a:off x="4837694" y="5990973"/>
            <a:ext cx="0" cy="3723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AFABF98-A607-4DBD-A53A-F61DF108C67D}"/>
              </a:ext>
            </a:extLst>
          </p:cNvPr>
          <p:cNvSpPr/>
          <p:nvPr/>
        </p:nvSpPr>
        <p:spPr>
          <a:xfrm>
            <a:off x="6585359" y="3267413"/>
            <a:ext cx="2941235" cy="369332"/>
          </a:xfrm>
          <a:prstGeom prst="rect">
            <a:avLst/>
          </a:prstGeom>
        </p:spPr>
        <p:txBody>
          <a:bodyPr wrap="square">
            <a:spAutoFit/>
          </a:bodyPr>
          <a:lstStyle/>
          <a:p>
            <a:pPr algn="ctr"/>
            <a:r>
              <a:rPr lang="en-GB"/>
              <a:t>Manage time and resources</a:t>
            </a:r>
          </a:p>
        </p:txBody>
      </p:sp>
      <p:sp>
        <p:nvSpPr>
          <p:cNvPr id="54" name="Rectangle 53">
            <a:extLst>
              <a:ext uri="{FF2B5EF4-FFF2-40B4-BE49-F238E27FC236}">
                <a16:creationId xmlns:a16="http://schemas.microsoft.com/office/drawing/2014/main" id="{389410F3-43A3-4DAE-8E74-851DC17E9993}"/>
              </a:ext>
            </a:extLst>
          </p:cNvPr>
          <p:cNvSpPr/>
          <p:nvPr/>
        </p:nvSpPr>
        <p:spPr>
          <a:xfrm>
            <a:off x="9774570" y="1936756"/>
            <a:ext cx="2194120" cy="369332"/>
          </a:xfrm>
          <a:prstGeom prst="rect">
            <a:avLst/>
          </a:prstGeom>
        </p:spPr>
        <p:txBody>
          <a:bodyPr wrap="square">
            <a:spAutoFit/>
          </a:bodyPr>
          <a:lstStyle/>
          <a:p>
            <a:pPr algn="ctr"/>
            <a:r>
              <a:rPr lang="en-GB"/>
              <a:t>Structuring</a:t>
            </a:r>
          </a:p>
        </p:txBody>
      </p:sp>
      <p:sp>
        <p:nvSpPr>
          <p:cNvPr id="55" name="Rectangle 54">
            <a:extLst>
              <a:ext uri="{FF2B5EF4-FFF2-40B4-BE49-F238E27FC236}">
                <a16:creationId xmlns:a16="http://schemas.microsoft.com/office/drawing/2014/main" id="{23C3E682-1761-4ADC-8595-622D4DE53EE8}"/>
              </a:ext>
            </a:extLst>
          </p:cNvPr>
          <p:cNvSpPr/>
          <p:nvPr/>
        </p:nvSpPr>
        <p:spPr>
          <a:xfrm>
            <a:off x="3554132" y="4211179"/>
            <a:ext cx="2941235" cy="369332"/>
          </a:xfrm>
          <a:prstGeom prst="rect">
            <a:avLst/>
          </a:prstGeom>
        </p:spPr>
        <p:txBody>
          <a:bodyPr wrap="square">
            <a:spAutoFit/>
          </a:bodyPr>
          <a:lstStyle/>
          <a:p>
            <a:pPr algn="ctr"/>
            <a:r>
              <a:rPr lang="en-GB"/>
              <a:t>Interactions and relationships</a:t>
            </a:r>
          </a:p>
        </p:txBody>
      </p:sp>
      <p:sp>
        <p:nvSpPr>
          <p:cNvPr id="56" name="Rectangle 55">
            <a:extLst>
              <a:ext uri="{FF2B5EF4-FFF2-40B4-BE49-F238E27FC236}">
                <a16:creationId xmlns:a16="http://schemas.microsoft.com/office/drawing/2014/main" id="{C1D6279E-7A8F-48C6-9B15-F4F036AB6489}"/>
              </a:ext>
            </a:extLst>
          </p:cNvPr>
          <p:cNvSpPr/>
          <p:nvPr/>
        </p:nvSpPr>
        <p:spPr>
          <a:xfrm>
            <a:off x="6495367" y="6363328"/>
            <a:ext cx="2941235" cy="369332"/>
          </a:xfrm>
          <a:prstGeom prst="rect">
            <a:avLst/>
          </a:prstGeom>
        </p:spPr>
        <p:txBody>
          <a:bodyPr wrap="square">
            <a:spAutoFit/>
          </a:bodyPr>
          <a:lstStyle/>
          <a:p>
            <a:pPr algn="ctr"/>
            <a:r>
              <a:rPr lang="en-GB"/>
              <a:t>Positive reinforcement</a:t>
            </a:r>
          </a:p>
        </p:txBody>
      </p:sp>
      <p:cxnSp>
        <p:nvCxnSpPr>
          <p:cNvPr id="57" name="Straight Connector 56">
            <a:extLst>
              <a:ext uri="{FF2B5EF4-FFF2-40B4-BE49-F238E27FC236}">
                <a16:creationId xmlns:a16="http://schemas.microsoft.com/office/drawing/2014/main" id="{6ED6A558-B854-4BFC-991D-7D2737941185}"/>
              </a:ext>
            </a:extLst>
          </p:cNvPr>
          <p:cNvCxnSpPr>
            <a:cxnSpLocks/>
          </p:cNvCxnSpPr>
          <p:nvPr/>
        </p:nvCxnSpPr>
        <p:spPr>
          <a:xfrm>
            <a:off x="7930392" y="2917285"/>
            <a:ext cx="0" cy="3723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2E41A7E-5E7B-4F81-B323-CA5C8A21A1C4}"/>
              </a:ext>
            </a:extLst>
          </p:cNvPr>
          <p:cNvCxnSpPr>
            <a:cxnSpLocks/>
          </p:cNvCxnSpPr>
          <p:nvPr/>
        </p:nvCxnSpPr>
        <p:spPr>
          <a:xfrm>
            <a:off x="7930392" y="3623359"/>
            <a:ext cx="0" cy="1315020"/>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A5C3BB-8872-4317-8D31-2BDC85344CEC}"/>
              </a:ext>
            </a:extLst>
          </p:cNvPr>
          <p:cNvCxnSpPr>
            <a:cxnSpLocks/>
          </p:cNvCxnSpPr>
          <p:nvPr/>
        </p:nvCxnSpPr>
        <p:spPr>
          <a:xfrm>
            <a:off x="7930392" y="5526284"/>
            <a:ext cx="0" cy="865914"/>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7256A1B-9A25-4969-A053-90D46CE370B9}"/>
              </a:ext>
            </a:extLst>
          </p:cNvPr>
          <p:cNvSpPr/>
          <p:nvPr/>
        </p:nvSpPr>
        <p:spPr>
          <a:xfrm>
            <a:off x="9871633" y="6320564"/>
            <a:ext cx="2194120" cy="369332"/>
          </a:xfrm>
          <a:prstGeom prst="rect">
            <a:avLst/>
          </a:prstGeom>
        </p:spPr>
        <p:txBody>
          <a:bodyPr wrap="square">
            <a:spAutoFit/>
          </a:bodyPr>
          <a:lstStyle/>
          <a:p>
            <a:pPr algn="ctr"/>
            <a:r>
              <a:rPr lang="en-GB"/>
              <a:t>Activating</a:t>
            </a:r>
          </a:p>
        </p:txBody>
      </p:sp>
      <p:sp>
        <p:nvSpPr>
          <p:cNvPr id="64" name="Rectangle 63">
            <a:extLst>
              <a:ext uri="{FF2B5EF4-FFF2-40B4-BE49-F238E27FC236}">
                <a16:creationId xmlns:a16="http://schemas.microsoft.com/office/drawing/2014/main" id="{3A0BB238-B725-4A26-9398-D5FBF25FE7EA}"/>
              </a:ext>
            </a:extLst>
          </p:cNvPr>
          <p:cNvSpPr/>
          <p:nvPr/>
        </p:nvSpPr>
        <p:spPr>
          <a:xfrm>
            <a:off x="9774570" y="2874862"/>
            <a:ext cx="2194120" cy="369332"/>
          </a:xfrm>
          <a:prstGeom prst="rect">
            <a:avLst/>
          </a:prstGeom>
        </p:spPr>
        <p:txBody>
          <a:bodyPr wrap="square">
            <a:spAutoFit/>
          </a:bodyPr>
          <a:lstStyle/>
          <a:p>
            <a:pPr algn="ctr"/>
            <a:r>
              <a:rPr lang="en-GB"/>
              <a:t>Explaining</a:t>
            </a:r>
          </a:p>
        </p:txBody>
      </p:sp>
      <p:sp>
        <p:nvSpPr>
          <p:cNvPr id="65" name="Rectangle 64">
            <a:extLst>
              <a:ext uri="{FF2B5EF4-FFF2-40B4-BE49-F238E27FC236}">
                <a16:creationId xmlns:a16="http://schemas.microsoft.com/office/drawing/2014/main" id="{80B61736-6AA5-411C-B4AF-2F5DC084DF4B}"/>
              </a:ext>
            </a:extLst>
          </p:cNvPr>
          <p:cNvSpPr/>
          <p:nvPr/>
        </p:nvSpPr>
        <p:spPr>
          <a:xfrm>
            <a:off x="9862258" y="3789429"/>
            <a:ext cx="2194120" cy="369332"/>
          </a:xfrm>
          <a:prstGeom prst="rect">
            <a:avLst/>
          </a:prstGeom>
        </p:spPr>
        <p:txBody>
          <a:bodyPr wrap="square">
            <a:spAutoFit/>
          </a:bodyPr>
          <a:lstStyle/>
          <a:p>
            <a:pPr algn="ctr"/>
            <a:r>
              <a:rPr lang="en-GB"/>
              <a:t>Questioning</a:t>
            </a:r>
          </a:p>
        </p:txBody>
      </p:sp>
      <p:sp>
        <p:nvSpPr>
          <p:cNvPr id="66" name="Rectangle 65">
            <a:extLst>
              <a:ext uri="{FF2B5EF4-FFF2-40B4-BE49-F238E27FC236}">
                <a16:creationId xmlns:a16="http://schemas.microsoft.com/office/drawing/2014/main" id="{41E86F22-ACEF-4F64-ABAF-76608BE62626}"/>
              </a:ext>
            </a:extLst>
          </p:cNvPr>
          <p:cNvSpPr/>
          <p:nvPr/>
        </p:nvSpPr>
        <p:spPr>
          <a:xfrm>
            <a:off x="9838490" y="4580511"/>
            <a:ext cx="2194120" cy="369332"/>
          </a:xfrm>
          <a:prstGeom prst="rect">
            <a:avLst/>
          </a:prstGeom>
        </p:spPr>
        <p:txBody>
          <a:bodyPr wrap="square">
            <a:spAutoFit/>
          </a:bodyPr>
          <a:lstStyle/>
          <a:p>
            <a:pPr algn="ctr"/>
            <a:r>
              <a:rPr lang="en-GB"/>
              <a:t>Interacting</a:t>
            </a:r>
          </a:p>
        </p:txBody>
      </p:sp>
      <p:sp>
        <p:nvSpPr>
          <p:cNvPr id="67" name="Rectangle 66">
            <a:extLst>
              <a:ext uri="{FF2B5EF4-FFF2-40B4-BE49-F238E27FC236}">
                <a16:creationId xmlns:a16="http://schemas.microsoft.com/office/drawing/2014/main" id="{252D4DE8-6A90-4D2E-ADE1-BB8F993C5245}"/>
              </a:ext>
            </a:extLst>
          </p:cNvPr>
          <p:cNvSpPr/>
          <p:nvPr/>
        </p:nvSpPr>
        <p:spPr>
          <a:xfrm>
            <a:off x="9889810" y="5460788"/>
            <a:ext cx="2194120" cy="369332"/>
          </a:xfrm>
          <a:prstGeom prst="rect">
            <a:avLst/>
          </a:prstGeom>
        </p:spPr>
        <p:txBody>
          <a:bodyPr wrap="square">
            <a:spAutoFit/>
          </a:bodyPr>
          <a:lstStyle/>
          <a:p>
            <a:pPr algn="ctr"/>
            <a:r>
              <a:rPr lang="en-GB"/>
              <a:t>Embedding</a:t>
            </a:r>
          </a:p>
        </p:txBody>
      </p:sp>
      <p:cxnSp>
        <p:nvCxnSpPr>
          <p:cNvPr id="70" name="Straight Connector 69">
            <a:extLst>
              <a:ext uri="{FF2B5EF4-FFF2-40B4-BE49-F238E27FC236}">
                <a16:creationId xmlns:a16="http://schemas.microsoft.com/office/drawing/2014/main" id="{B0216039-1B13-425F-B5F9-4BA2F4DC42FE}"/>
              </a:ext>
            </a:extLst>
          </p:cNvPr>
          <p:cNvCxnSpPr>
            <a:cxnSpLocks/>
          </p:cNvCxnSpPr>
          <p:nvPr/>
        </p:nvCxnSpPr>
        <p:spPr>
          <a:xfrm>
            <a:off x="10887906" y="2360251"/>
            <a:ext cx="0" cy="6009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C8CFF9-C55A-4B16-8779-48EAFEB50B9E}"/>
              </a:ext>
            </a:extLst>
          </p:cNvPr>
          <p:cNvCxnSpPr>
            <a:cxnSpLocks/>
          </p:cNvCxnSpPr>
          <p:nvPr/>
        </p:nvCxnSpPr>
        <p:spPr>
          <a:xfrm>
            <a:off x="10926156" y="3267413"/>
            <a:ext cx="0" cy="6009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339911-ECAD-40C8-82BD-BC395667C966}"/>
              </a:ext>
            </a:extLst>
          </p:cNvPr>
          <p:cNvCxnSpPr>
            <a:cxnSpLocks/>
          </p:cNvCxnSpPr>
          <p:nvPr/>
        </p:nvCxnSpPr>
        <p:spPr>
          <a:xfrm>
            <a:off x="10959318" y="4095367"/>
            <a:ext cx="0" cy="6009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648DCC6-F7EA-4310-8FD0-3CAE75702D46}"/>
              </a:ext>
            </a:extLst>
          </p:cNvPr>
          <p:cNvCxnSpPr>
            <a:cxnSpLocks/>
          </p:cNvCxnSpPr>
          <p:nvPr/>
        </p:nvCxnSpPr>
        <p:spPr>
          <a:xfrm>
            <a:off x="10977889" y="4925329"/>
            <a:ext cx="0" cy="6009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75AC7A4-E6EA-4431-81A5-58E10C96CE18}"/>
              </a:ext>
            </a:extLst>
          </p:cNvPr>
          <p:cNvCxnSpPr>
            <a:cxnSpLocks/>
          </p:cNvCxnSpPr>
          <p:nvPr/>
        </p:nvCxnSpPr>
        <p:spPr>
          <a:xfrm>
            <a:off x="10986870" y="5812377"/>
            <a:ext cx="0" cy="600955"/>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817810-0AB7-4022-9939-555234AEE1CE}"/>
              </a:ext>
            </a:extLst>
          </p:cNvPr>
          <p:cNvCxnSpPr>
            <a:cxnSpLocks/>
          </p:cNvCxnSpPr>
          <p:nvPr/>
        </p:nvCxnSpPr>
        <p:spPr>
          <a:xfrm>
            <a:off x="10871630" y="1794505"/>
            <a:ext cx="0" cy="326917"/>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03C2E64-8787-D746-841E-5ACEE9905478}"/>
              </a:ext>
            </a:extLst>
          </p:cNvPr>
          <p:cNvSpPr>
            <a:spLocks noGrp="1"/>
          </p:cNvSpPr>
          <p:nvPr>
            <p:ph type="sldNum" sz="quarter" idx="12"/>
          </p:nvPr>
        </p:nvSpPr>
        <p:spPr/>
        <p:txBody>
          <a:bodyPr/>
          <a:lstStyle/>
          <a:p>
            <a:fld id="{21BC979E-FD66-4DE5-A630-6118B69A4F79}" type="slidenum">
              <a:rPr lang="en-GB" smtClean="0"/>
              <a:t>18</a:t>
            </a:fld>
            <a:endParaRPr lang="en-GB"/>
          </a:p>
        </p:txBody>
      </p:sp>
    </p:spTree>
    <p:extLst>
      <p:ext uri="{BB962C8B-B14F-4D97-AF65-F5344CB8AC3E}">
        <p14:creationId xmlns:p14="http://schemas.microsoft.com/office/powerpoint/2010/main" val="3740881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4726659" y="5957965"/>
            <a:ext cx="6886575" cy="369332"/>
          </a:xfrm>
          <a:prstGeom prst="rect">
            <a:avLst/>
          </a:prstGeom>
          <a:noFill/>
        </p:spPr>
        <p:txBody>
          <a:bodyPr wrap="square" rtlCol="0">
            <a:spAutoFit/>
          </a:bodyPr>
          <a:lstStyle/>
          <a:p>
            <a:r>
              <a:rPr lang="en-GB" dirty="0"/>
              <a:t>Allison S. &amp; </a:t>
            </a:r>
            <a:r>
              <a:rPr lang="en-GB" dirty="0" err="1"/>
              <a:t>Tharby</a:t>
            </a:r>
            <a:r>
              <a:rPr lang="en-GB" dirty="0"/>
              <a:t> A., (2015)</a:t>
            </a:r>
          </a:p>
        </p:txBody>
      </p:sp>
      <p:graphicFrame>
        <p:nvGraphicFramePr>
          <p:cNvPr id="7" name="Table 6">
            <a:extLst>
              <a:ext uri="{FF2B5EF4-FFF2-40B4-BE49-F238E27FC236}">
                <a16:creationId xmlns:a16="http://schemas.microsoft.com/office/drawing/2014/main" id="{EE842444-16A6-42BC-B0AC-B38AAE2E6271}"/>
              </a:ext>
            </a:extLst>
          </p:cNvPr>
          <p:cNvGraphicFramePr>
            <a:graphicFrameLocks noGrp="1"/>
          </p:cNvGraphicFramePr>
          <p:nvPr>
            <p:extLst>
              <p:ext uri="{D42A27DB-BD31-4B8C-83A1-F6EECF244321}">
                <p14:modId xmlns:p14="http://schemas.microsoft.com/office/powerpoint/2010/main" val="2616624225"/>
              </p:ext>
            </p:extLst>
          </p:nvPr>
        </p:nvGraphicFramePr>
        <p:xfrm>
          <a:off x="260350" y="346144"/>
          <a:ext cx="4244975" cy="5807006"/>
        </p:xfrm>
        <a:graphic>
          <a:graphicData uri="http://schemas.openxmlformats.org/drawingml/2006/table">
            <a:tbl>
              <a:tblPr firstRow="1" bandRow="1">
                <a:tableStyleId>{5940675A-B579-460E-94D1-54222C63F5DA}</a:tableStyleId>
              </a:tblPr>
              <a:tblGrid>
                <a:gridCol w="1496391">
                  <a:extLst>
                    <a:ext uri="{9D8B030D-6E8A-4147-A177-3AD203B41FA5}">
                      <a16:colId xmlns:a16="http://schemas.microsoft.com/office/drawing/2014/main" val="3294227982"/>
                    </a:ext>
                  </a:extLst>
                </a:gridCol>
                <a:gridCol w="2748584">
                  <a:extLst>
                    <a:ext uri="{9D8B030D-6E8A-4147-A177-3AD203B41FA5}">
                      <a16:colId xmlns:a16="http://schemas.microsoft.com/office/drawing/2014/main" val="2773517586"/>
                    </a:ext>
                  </a:extLst>
                </a:gridCol>
              </a:tblGrid>
              <a:tr h="908680">
                <a:tc>
                  <a:txBody>
                    <a:bodyPr/>
                    <a:lstStyle/>
                    <a:p>
                      <a:r>
                        <a:rPr lang="en-GB"/>
                        <a:t>Stage or Phase</a:t>
                      </a:r>
                      <a:endParaRPr lang="en-GB">
                        <a:solidFill>
                          <a:schemeClr val="tx1">
                            <a:lumMod val="50000"/>
                            <a:lumOff val="50000"/>
                          </a:schemeClr>
                        </a:solidFill>
                      </a:endParaRPr>
                    </a:p>
                  </a:txBody>
                  <a:tcPr>
                    <a:solidFill>
                      <a:schemeClr val="bg1">
                        <a:lumMod val="75000"/>
                      </a:schemeClr>
                    </a:solidFill>
                  </a:tcPr>
                </a:tc>
                <a:tc>
                  <a:txBody>
                    <a:bodyPr/>
                    <a:lstStyle/>
                    <a:p>
                      <a:r>
                        <a:rPr lang="en-GB" b="1"/>
                        <a:t>Making Every Lesson Count </a:t>
                      </a:r>
                    </a:p>
                    <a:p>
                      <a:r>
                        <a:rPr lang="en-GB" b="1" i="1">
                          <a:solidFill>
                            <a:schemeClr val="tx1"/>
                          </a:solidFill>
                        </a:rPr>
                        <a:t>Allison &amp; </a:t>
                      </a:r>
                      <a:r>
                        <a:rPr lang="en-GB" b="1" i="1" err="1">
                          <a:solidFill>
                            <a:schemeClr val="tx1"/>
                          </a:solidFill>
                        </a:rPr>
                        <a:t>Tharby</a:t>
                      </a:r>
                      <a:endParaRPr lang="en-GB" b="1" i="1">
                        <a:solidFill>
                          <a:schemeClr val="tx1"/>
                        </a:solidFill>
                      </a:endParaRP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endParaRPr lang="en-GB" b="1"/>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r>
                        <a:rPr lang="en-GB" b="1"/>
                        <a:t>Challenge</a:t>
                      </a:r>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Explanation</a:t>
                      </a:r>
                    </a:p>
                    <a:p>
                      <a:endParaRPr lang="en-GB" b="1"/>
                    </a:p>
                    <a:p>
                      <a:r>
                        <a:rPr lang="en-GB" b="1"/>
                        <a:t>Modelling</a:t>
                      </a:r>
                    </a:p>
                  </a:txBody>
                  <a:tcPr/>
                </a:tc>
                <a:extLst>
                  <a:ext uri="{0D108BD9-81ED-4DB2-BD59-A6C34878D82A}">
                    <a16:rowId xmlns:a16="http://schemas.microsoft.com/office/drawing/2014/main" val="1455739899"/>
                  </a:ext>
                </a:extLst>
              </a:tr>
              <a:tr h="1252166">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Questioning</a:t>
                      </a:r>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Feedback</a:t>
                      </a:r>
                    </a:p>
                  </a:txBody>
                  <a:tcPr/>
                </a:tc>
                <a:extLst>
                  <a:ext uri="{0D108BD9-81ED-4DB2-BD59-A6C34878D82A}">
                    <a16:rowId xmlns:a16="http://schemas.microsoft.com/office/drawing/2014/main" val="438334208"/>
                  </a:ext>
                </a:extLst>
              </a:tr>
            </a:tbl>
          </a:graphicData>
        </a:graphic>
      </p:graphicFrame>
      <p:cxnSp>
        <p:nvCxnSpPr>
          <p:cNvPr id="9" name="Straight Arrow Connector 8">
            <a:extLst>
              <a:ext uri="{FF2B5EF4-FFF2-40B4-BE49-F238E27FC236}">
                <a16:creationId xmlns:a16="http://schemas.microsoft.com/office/drawing/2014/main" id="{61E00BE9-E5E2-4042-BB8A-E533344B314D}"/>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2337E2-FA2C-4FF0-A146-B3BCBF94313D}"/>
              </a:ext>
            </a:extLst>
          </p:cNvPr>
          <p:cNvSpPr/>
          <p:nvPr/>
        </p:nvSpPr>
        <p:spPr>
          <a:xfrm>
            <a:off x="4726864" y="356058"/>
            <a:ext cx="6727850" cy="5632311"/>
          </a:xfrm>
          <a:prstGeom prst="rect">
            <a:avLst/>
          </a:prstGeom>
        </p:spPr>
        <p:txBody>
          <a:bodyPr wrap="square" anchor="t">
            <a:spAutoFit/>
          </a:bodyPr>
          <a:lstStyle/>
          <a:p>
            <a:r>
              <a:rPr lang="en-GB" b="1" i="0" u="none" strike="noStrike" dirty="0">
                <a:solidFill>
                  <a:srgbClr val="333333"/>
                </a:solidFill>
                <a:effectLst/>
                <a:latin typeface="Calibri"/>
                <a:cs typeface="Arial"/>
              </a:rPr>
              <a:t>Making Every Lesson Count</a:t>
            </a:r>
            <a:r>
              <a:rPr lang="en-GB" b="0" i="0" u="none" strike="noStrike" dirty="0">
                <a:solidFill>
                  <a:srgbClr val="333333"/>
                </a:solidFill>
                <a:effectLst/>
                <a:latin typeface="Calibri"/>
                <a:cs typeface="Arial"/>
              </a:rPr>
              <a:t> bridges the gap between research findings and classroom practice. Shaun Allison and Andy </a:t>
            </a:r>
            <a:r>
              <a:rPr lang="en-GB" b="0" i="0" u="none" strike="noStrike" dirty="0" err="1">
                <a:solidFill>
                  <a:srgbClr val="333333"/>
                </a:solidFill>
                <a:effectLst/>
                <a:latin typeface="Calibri"/>
                <a:cs typeface="Arial"/>
              </a:rPr>
              <a:t>Tharby</a:t>
            </a:r>
            <a:r>
              <a:rPr lang="en-GB" b="0" i="0" u="none" strike="noStrike" dirty="0">
                <a:solidFill>
                  <a:srgbClr val="333333"/>
                </a:solidFill>
                <a:effectLst/>
                <a:latin typeface="Calibri"/>
                <a:cs typeface="Arial"/>
              </a:rPr>
              <a:t> examine the evidence behind what makes great teaching and explore how to implement this in the classroom to make a difference to learning. They distil teaching and learning down into six core principles</a:t>
            </a:r>
            <a:r>
              <a:rPr lang="en-GB" dirty="0">
                <a:solidFill>
                  <a:srgbClr val="333333"/>
                </a:solidFill>
                <a:latin typeface="Calibri"/>
                <a:cs typeface="Arial"/>
              </a:rPr>
              <a:t>:</a:t>
            </a:r>
            <a:r>
              <a:rPr lang="en-GB" b="0" i="0" u="none" strike="noStrike" dirty="0">
                <a:solidFill>
                  <a:srgbClr val="333333"/>
                </a:solidFill>
                <a:effectLst/>
                <a:latin typeface="Calibri"/>
                <a:cs typeface="Arial"/>
              </a:rPr>
              <a:t> challenge, explanation, modelling, practice, feedback and questioning</a:t>
            </a:r>
            <a:r>
              <a:rPr lang="en-GB" dirty="0">
                <a:solidFill>
                  <a:srgbClr val="333333"/>
                </a:solidFill>
                <a:latin typeface="Calibri"/>
                <a:cs typeface="Arial"/>
              </a:rPr>
              <a:t>,</a:t>
            </a:r>
            <a:r>
              <a:rPr lang="en-GB" b="0" i="0" u="none" strike="noStrike" dirty="0">
                <a:solidFill>
                  <a:srgbClr val="333333"/>
                </a:solidFill>
                <a:effectLst/>
                <a:latin typeface="Calibri"/>
                <a:cs typeface="Arial"/>
              </a:rPr>
              <a:t> and show how these can inspire an ethos of excellence and growth, not only in individual classrooms but across a whole school.</a:t>
            </a:r>
            <a:r>
              <a:rPr lang="en-GB" dirty="0">
                <a:solidFill>
                  <a:srgbClr val="333333"/>
                </a:solidFill>
                <a:latin typeface="Calibri"/>
                <a:cs typeface="Arial"/>
              </a:rPr>
              <a:t> </a:t>
            </a:r>
            <a:endParaRPr lang="en-GB" b="0" i="0" u="none" strike="noStrike" dirty="0">
              <a:solidFill>
                <a:srgbClr val="333333"/>
              </a:solidFill>
              <a:effectLst/>
              <a:latin typeface="Calibri"/>
              <a:cs typeface="Calibri"/>
            </a:endParaRPr>
          </a:p>
          <a:p>
            <a:endParaRPr lang="en-GB" dirty="0">
              <a:solidFill>
                <a:srgbClr val="333333"/>
              </a:solidFill>
              <a:latin typeface="Calibri"/>
              <a:cs typeface="Calibri"/>
            </a:endParaRPr>
          </a:p>
          <a:p>
            <a:r>
              <a:rPr lang="en-GB" b="0" i="0" u="none" strike="noStrike" dirty="0">
                <a:solidFill>
                  <a:srgbClr val="333333"/>
                </a:solidFill>
                <a:effectLst/>
                <a:latin typeface="Calibri"/>
                <a:cs typeface="Arial"/>
              </a:rPr>
              <a:t>Combining robust evidence from a range of fields with the practical wisdom of experienced, effective classroom teachers, the book is a complete toolkit of strategies that teachers can use every lesson to make that lesson count. There are no gimmicky ideas here just high impact, focused teaching that results in great learning, every lesson, every day.</a:t>
            </a:r>
            <a:r>
              <a:rPr lang="en-GB" dirty="0">
                <a:solidFill>
                  <a:srgbClr val="333333"/>
                </a:solidFill>
                <a:latin typeface="Calibri"/>
                <a:cs typeface="Arial"/>
              </a:rPr>
              <a:t> </a:t>
            </a:r>
          </a:p>
          <a:p>
            <a:endParaRPr lang="en-GB" dirty="0">
              <a:solidFill>
                <a:srgbClr val="333333"/>
              </a:solidFill>
              <a:latin typeface="Calibri"/>
              <a:cs typeface="Arial" panose="020B0604020202020204" pitchFamily="34" charset="0"/>
            </a:endParaRPr>
          </a:p>
          <a:p>
            <a:r>
              <a:rPr lang="en-GB" b="0" i="0" u="none" strike="noStrike" dirty="0">
                <a:solidFill>
                  <a:srgbClr val="333333"/>
                </a:solidFill>
                <a:effectLst/>
                <a:latin typeface="Calibri"/>
                <a:cs typeface="Arial"/>
              </a:rPr>
              <a:t>Making Every Lesson Count offers an evidence-informed alternative to restrictive definitions of great teaching, empowering teachers to deliver great lessons and celebrate high-quality practice.</a:t>
            </a:r>
            <a:r>
              <a:rPr lang="en-GB" dirty="0">
                <a:solidFill>
                  <a:srgbClr val="333333"/>
                </a:solidFill>
                <a:latin typeface="Calibri"/>
                <a:cs typeface="Arial"/>
              </a:rPr>
              <a:t> </a:t>
            </a:r>
            <a:endParaRPr lang="en-GB" dirty="0">
              <a:latin typeface="Calibri"/>
              <a:cs typeface="Calibri"/>
            </a:endParaRPr>
          </a:p>
        </p:txBody>
      </p:sp>
      <p:sp>
        <p:nvSpPr>
          <p:cNvPr id="5" name="Slide Number Placeholder 4">
            <a:extLst>
              <a:ext uri="{FF2B5EF4-FFF2-40B4-BE49-F238E27FC236}">
                <a16:creationId xmlns:a16="http://schemas.microsoft.com/office/drawing/2014/main" id="{AC607CDC-FFF4-0943-9D3A-F3455E5FBD49}"/>
              </a:ext>
            </a:extLst>
          </p:cNvPr>
          <p:cNvSpPr>
            <a:spLocks noGrp="1"/>
          </p:cNvSpPr>
          <p:nvPr>
            <p:ph type="sldNum" sz="quarter" idx="12"/>
          </p:nvPr>
        </p:nvSpPr>
        <p:spPr/>
        <p:txBody>
          <a:bodyPr/>
          <a:lstStyle/>
          <a:p>
            <a:fld id="{21BC979E-FD66-4DE5-A630-6118B69A4F79}" type="slidenum">
              <a:rPr lang="en-GB" smtClean="0"/>
              <a:t>19</a:t>
            </a:fld>
            <a:endParaRPr lang="en-GB"/>
          </a:p>
        </p:txBody>
      </p:sp>
      <p:pic>
        <p:nvPicPr>
          <p:cNvPr id="8" name="Picture 7" descr="A picture containing drawing&#10;&#10;Description automatically generated">
            <a:extLst>
              <a:ext uri="{FF2B5EF4-FFF2-40B4-BE49-F238E27FC236}">
                <a16:creationId xmlns:a16="http://schemas.microsoft.com/office/drawing/2014/main" id="{A512D714-029F-8B4B-A95F-A4061B7FC9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140996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503F-E595-4A3B-9065-31D8CDC2B5E6}"/>
              </a:ext>
            </a:extLst>
          </p:cNvPr>
          <p:cNvSpPr>
            <a:spLocks noGrp="1"/>
          </p:cNvSpPr>
          <p:nvPr>
            <p:ph type="title"/>
          </p:nvPr>
        </p:nvSpPr>
        <p:spPr>
          <a:xfrm>
            <a:off x="564931" y="359190"/>
            <a:ext cx="10515600" cy="796038"/>
          </a:xfrm>
        </p:spPr>
        <p:txBody>
          <a:bodyPr>
            <a:normAutofit/>
          </a:bodyPr>
          <a:lstStyle/>
          <a:p>
            <a:r>
              <a:rPr lang="en-GB" b="1" dirty="0">
                <a:cs typeface="Calibri Light"/>
              </a:rPr>
              <a:t>Contents</a:t>
            </a:r>
            <a:r>
              <a:rPr lang="en-GB" sz="2400" b="1" dirty="0">
                <a:cs typeface="Calibri Light"/>
              </a:rPr>
              <a:t> </a:t>
            </a:r>
          </a:p>
        </p:txBody>
      </p:sp>
      <p:sp>
        <p:nvSpPr>
          <p:cNvPr id="3" name="Content Placeholder 2">
            <a:extLst>
              <a:ext uri="{FF2B5EF4-FFF2-40B4-BE49-F238E27FC236}">
                <a16:creationId xmlns:a16="http://schemas.microsoft.com/office/drawing/2014/main" id="{46E3A800-60A0-4C25-868E-37133FE8E728}"/>
              </a:ext>
            </a:extLst>
          </p:cNvPr>
          <p:cNvSpPr>
            <a:spLocks noGrp="1"/>
          </p:cNvSpPr>
          <p:nvPr>
            <p:ph idx="1"/>
          </p:nvPr>
        </p:nvSpPr>
        <p:spPr>
          <a:xfrm>
            <a:off x="838200" y="1128202"/>
            <a:ext cx="9056177" cy="5436218"/>
          </a:xfrm>
        </p:spPr>
        <p:txBody>
          <a:bodyPr vert="horz" lIns="91440" tIns="45720" rIns="91440" bIns="45720" rtlCol="0" anchor="t">
            <a:normAutofit fontScale="92500" lnSpcReduction="10000"/>
          </a:bodyPr>
          <a:lstStyle/>
          <a:p>
            <a:pPr marL="0" indent="0">
              <a:buNone/>
            </a:pPr>
            <a:r>
              <a:rPr lang="en-GB" sz="1800" b="1" dirty="0">
                <a:cs typeface="Calibri"/>
              </a:rPr>
              <a:t>Introduction     </a:t>
            </a:r>
            <a:r>
              <a:rPr lang="en-GB" sz="1800" dirty="0">
                <a:cs typeface="Calibri"/>
              </a:rPr>
              <a:t>                                                               		p. 3  </a:t>
            </a:r>
            <a:endParaRPr lang="en-US" dirty="0">
              <a:cs typeface="Calibri"/>
            </a:endParaRPr>
          </a:p>
          <a:p>
            <a:pPr marL="0" indent="0">
              <a:buNone/>
            </a:pPr>
            <a:r>
              <a:rPr lang="en-GB" sz="1800" b="1" dirty="0">
                <a:cs typeface="Calibri"/>
              </a:rPr>
              <a:t>Models for teaching</a:t>
            </a:r>
            <a:endParaRPr lang="en-US" dirty="0">
              <a:cs typeface="Calibri"/>
            </a:endParaRPr>
          </a:p>
          <a:p>
            <a:pPr marL="285750" indent="-285750"/>
            <a:r>
              <a:rPr lang="en-GB" sz="1800" dirty="0">
                <a:ea typeface="+mn-lt"/>
                <a:cs typeface="+mn-lt"/>
              </a:rPr>
              <a:t>     BSCS 5E Instructional Model                                   	p. 5</a:t>
            </a:r>
            <a:endParaRPr lang="en-GB" sz="1800" dirty="0">
              <a:cs typeface="Calibri"/>
            </a:endParaRPr>
          </a:p>
          <a:p>
            <a:pPr marL="285750" indent="-285750"/>
            <a:r>
              <a:rPr lang="en-GB" sz="1800" dirty="0">
                <a:cs typeface="Calibri"/>
              </a:rPr>
              <a:t>     Direct Instruction				p. 7</a:t>
            </a:r>
            <a:endParaRPr lang="en-GB" dirty="0"/>
          </a:p>
          <a:p>
            <a:pPr marL="285750" indent="-285750"/>
            <a:r>
              <a:rPr lang="en-GB" sz="1800" dirty="0">
                <a:cs typeface="Calibri"/>
              </a:rPr>
              <a:t>     Experiential Learning 				p. 9</a:t>
            </a:r>
          </a:p>
          <a:p>
            <a:pPr marL="285750" indent="-285750"/>
            <a:r>
              <a:rPr lang="en-GB" sz="1800" dirty="0">
                <a:cs typeface="Calibri"/>
              </a:rPr>
              <a:t>     Explicit Direct Instruction 			p. 11</a:t>
            </a:r>
          </a:p>
          <a:p>
            <a:pPr marL="285750" indent="-285750"/>
            <a:r>
              <a:rPr lang="en-GB" sz="1800" dirty="0">
                <a:cs typeface="Calibri"/>
              </a:rPr>
              <a:t>     Five Episodes of Instruction 			p. 13</a:t>
            </a:r>
          </a:p>
          <a:p>
            <a:pPr marL="285750" indent="-285750"/>
            <a:r>
              <a:rPr lang="en-GB" sz="1800" dirty="0">
                <a:cs typeface="Calibri"/>
              </a:rPr>
              <a:t>     Gradual Release of Responsibility			p. 15</a:t>
            </a:r>
          </a:p>
          <a:p>
            <a:pPr marL="285750" indent="-285750"/>
            <a:r>
              <a:rPr lang="en-GB" sz="1800" dirty="0">
                <a:ea typeface="+mn-lt"/>
                <a:cs typeface="+mn-lt"/>
              </a:rPr>
              <a:t>     Great Teaching Toolkit 				p. 17</a:t>
            </a:r>
            <a:endParaRPr lang="en-GB" dirty="0">
              <a:cs typeface="Calibri"/>
            </a:endParaRPr>
          </a:p>
          <a:p>
            <a:pPr marL="285750" indent="-285750"/>
            <a:r>
              <a:rPr lang="en-GB" sz="1800" dirty="0">
                <a:ea typeface="+mn-lt"/>
                <a:cs typeface="+mn-lt"/>
              </a:rPr>
              <a:t>     Making Every Lesson Count </a:t>
            </a:r>
            <a:r>
              <a:rPr lang="en-GB" sz="1800" dirty="0">
                <a:cs typeface="Calibri"/>
              </a:rPr>
              <a:t> 			p. 19</a:t>
            </a:r>
            <a:endParaRPr lang="en-GB" dirty="0">
              <a:cs typeface="Calibri"/>
            </a:endParaRPr>
          </a:p>
          <a:p>
            <a:pPr marL="285750" indent="-285750"/>
            <a:r>
              <a:rPr lang="en-GB" sz="1800" dirty="0">
                <a:cs typeface="Calibri"/>
              </a:rPr>
              <a:t>     Mastery Teaching 				p. 21</a:t>
            </a:r>
          </a:p>
          <a:p>
            <a:pPr marL="285750" indent="-285750"/>
            <a:r>
              <a:rPr lang="en-GB" sz="1800" dirty="0">
                <a:cs typeface="Calibri"/>
              </a:rPr>
              <a:t>     New Teacher's Companion 			p. 23</a:t>
            </a:r>
          </a:p>
          <a:p>
            <a:pPr marL="285750" indent="-285750"/>
            <a:r>
              <a:rPr lang="en-GB" sz="1800" dirty="0">
                <a:cs typeface="Calibri"/>
              </a:rPr>
              <a:t>     Nine Events of Instruction			p. 25</a:t>
            </a:r>
          </a:p>
          <a:p>
            <a:pPr marL="285750" indent="-285750"/>
            <a:r>
              <a:rPr lang="en-GB" sz="1800" dirty="0">
                <a:cs typeface="Calibri"/>
              </a:rPr>
              <a:t>     </a:t>
            </a:r>
            <a:r>
              <a:rPr lang="en-GB" sz="1800" dirty="0" err="1">
                <a:cs typeface="Calibri"/>
              </a:rPr>
              <a:t>Rosenshine's</a:t>
            </a:r>
            <a:r>
              <a:rPr lang="en-GB" sz="1800" dirty="0">
                <a:cs typeface="Calibri"/>
              </a:rPr>
              <a:t> Principles of Instruction		p. 27</a:t>
            </a:r>
          </a:p>
          <a:p>
            <a:pPr marL="285750" indent="-285750"/>
            <a:r>
              <a:rPr lang="en-GB" sz="1800" dirty="0">
                <a:ea typeface="+mn-lt"/>
                <a:cs typeface="+mn-lt"/>
              </a:rPr>
              <a:t>     Student Learning That Works			p. 29</a:t>
            </a:r>
          </a:p>
          <a:p>
            <a:pPr marL="0" indent="0">
              <a:buNone/>
            </a:pPr>
            <a:r>
              <a:rPr lang="en-GB" sz="1800" b="1" dirty="0">
                <a:ea typeface="+mn-lt"/>
                <a:cs typeface="+mn-lt"/>
              </a:rPr>
              <a:t>Reference List </a:t>
            </a:r>
            <a:r>
              <a:rPr lang="en-GB" sz="1800" dirty="0">
                <a:ea typeface="+mn-lt"/>
                <a:cs typeface="+mn-lt"/>
              </a:rPr>
              <a:t>					p. 31</a:t>
            </a:r>
          </a:p>
          <a:p>
            <a:pPr marL="285750" indent="-285750"/>
            <a:endParaRPr lang="en-GB" sz="1800" dirty="0">
              <a:cs typeface="Calibri"/>
            </a:endParaRPr>
          </a:p>
          <a:p>
            <a:pPr marL="285750" indent="-285750"/>
            <a:endParaRPr lang="en-GB" sz="1800" dirty="0">
              <a:cs typeface="Calibri"/>
            </a:endParaRPr>
          </a:p>
          <a:p>
            <a:pPr marL="285750" indent="-285750"/>
            <a:endParaRPr lang="en-GB" dirty="0">
              <a:cs typeface="Calibri"/>
            </a:endParaRPr>
          </a:p>
          <a:p>
            <a:pPr marL="285750" indent="-285750"/>
            <a:endParaRPr lang="en-GB" sz="1800" dirty="0">
              <a:cs typeface="Calibri"/>
            </a:endParaRPr>
          </a:p>
          <a:p>
            <a:pPr marL="285750" indent="-285750"/>
            <a:endParaRPr lang="en-GB" sz="1800" dirty="0">
              <a:cs typeface="Calibri"/>
            </a:endParaRPr>
          </a:p>
          <a:p>
            <a:pPr marL="285750" indent="-285750"/>
            <a:endParaRPr lang="en-GB" sz="1800" dirty="0">
              <a:cs typeface="Calibri"/>
            </a:endParaRPr>
          </a:p>
          <a:p>
            <a:pPr marL="285750" indent="-285750"/>
            <a:endParaRPr lang="en-GB" sz="1800" dirty="0">
              <a:cs typeface="Calibri"/>
            </a:endParaRPr>
          </a:p>
          <a:p>
            <a:pPr marL="285750" indent="-285750"/>
            <a:endParaRPr lang="en-GB" sz="1800" dirty="0">
              <a:cs typeface="Calibri"/>
            </a:endParaRPr>
          </a:p>
          <a:p>
            <a:pPr marL="285750" indent="-285750"/>
            <a:endParaRPr lang="en-GB" sz="1800" dirty="0">
              <a:cs typeface="Calibri"/>
            </a:endParaRPr>
          </a:p>
          <a:p>
            <a:pPr marL="285750" indent="-285750"/>
            <a:endParaRPr lang="en-GB" sz="1800" dirty="0">
              <a:cs typeface="Calibri"/>
            </a:endParaRPr>
          </a:p>
          <a:p>
            <a:pPr marL="285750" indent="-285750"/>
            <a:endParaRPr lang="en-GB" sz="1800" dirty="0">
              <a:cs typeface="Calibri"/>
            </a:endParaRPr>
          </a:p>
          <a:p>
            <a:pPr marL="285750" indent="-285750"/>
            <a:endParaRPr lang="en-GB" sz="1800" dirty="0">
              <a:cs typeface="Calibri"/>
            </a:endParaRPr>
          </a:p>
          <a:p>
            <a:endParaRPr lang="en-GB" dirty="0">
              <a:cs typeface="Calibri"/>
            </a:endParaRPr>
          </a:p>
        </p:txBody>
      </p:sp>
      <p:sp>
        <p:nvSpPr>
          <p:cNvPr id="5" name="Slide Number Placeholder 4">
            <a:extLst>
              <a:ext uri="{FF2B5EF4-FFF2-40B4-BE49-F238E27FC236}">
                <a16:creationId xmlns:a16="http://schemas.microsoft.com/office/drawing/2014/main" id="{90238F98-DE28-AF49-A0B1-F05D55CB2BEF}"/>
              </a:ext>
            </a:extLst>
          </p:cNvPr>
          <p:cNvSpPr>
            <a:spLocks noGrp="1"/>
          </p:cNvSpPr>
          <p:nvPr>
            <p:ph type="sldNum" sz="quarter" idx="12"/>
          </p:nvPr>
        </p:nvSpPr>
        <p:spPr/>
        <p:txBody>
          <a:bodyPr/>
          <a:lstStyle/>
          <a:p>
            <a:fld id="{21BC979E-FD66-4DE5-A630-6118B69A4F79}" type="slidenum">
              <a:rPr lang="en-GB" smtClean="0"/>
              <a:t>2</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0027EA0A-C1BE-F440-A99B-ABB5B8AA86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106745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280820" y="4146686"/>
            <a:ext cx="2569654" cy="2554545"/>
          </a:xfrm>
          <a:prstGeom prst="rect">
            <a:avLst/>
          </a:prstGeom>
          <a:noFill/>
        </p:spPr>
        <p:txBody>
          <a:bodyPr wrap="square" rtlCol="0">
            <a:spAutoFit/>
          </a:bodyPr>
          <a:lstStyle/>
          <a:p>
            <a:r>
              <a:rPr lang="en-GB" sz="4000">
                <a:solidFill>
                  <a:srgbClr val="008CBF"/>
                </a:solidFill>
              </a:rPr>
              <a:t>Making Every Lesson Count</a:t>
            </a:r>
          </a:p>
        </p:txBody>
      </p:sp>
      <p:pic>
        <p:nvPicPr>
          <p:cNvPr id="3" name="Graphic 2" descr="Brain in head">
            <a:extLst>
              <a:ext uri="{FF2B5EF4-FFF2-40B4-BE49-F238E27FC236}">
                <a16:creationId xmlns:a16="http://schemas.microsoft.com/office/drawing/2014/main" id="{1E6904CB-9724-4907-A13B-3F67212D455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55682" y="360477"/>
            <a:ext cx="914400" cy="914400"/>
          </a:xfrm>
          <a:prstGeom prst="rect">
            <a:avLst/>
          </a:prstGeom>
        </p:spPr>
      </p:pic>
      <p:pic>
        <p:nvPicPr>
          <p:cNvPr id="8" name="Graphic 7" descr="Teacher">
            <a:extLst>
              <a:ext uri="{FF2B5EF4-FFF2-40B4-BE49-F238E27FC236}">
                <a16:creationId xmlns:a16="http://schemas.microsoft.com/office/drawing/2014/main" id="{5A315BF3-CA94-4475-BA39-E4828B607C8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41304" y="1371166"/>
            <a:ext cx="914400" cy="914400"/>
          </a:xfrm>
          <a:prstGeom prst="rect">
            <a:avLst/>
          </a:prstGeom>
        </p:spPr>
      </p:pic>
      <p:pic>
        <p:nvPicPr>
          <p:cNvPr id="10" name="Graphic 9" descr="Connections">
            <a:extLst>
              <a:ext uri="{FF2B5EF4-FFF2-40B4-BE49-F238E27FC236}">
                <a16:creationId xmlns:a16="http://schemas.microsoft.com/office/drawing/2014/main" id="{49A0D963-63C7-4054-BD87-5A116CE8694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355682" y="2413354"/>
            <a:ext cx="914400" cy="914400"/>
          </a:xfrm>
          <a:prstGeom prst="rect">
            <a:avLst/>
          </a:prstGeom>
        </p:spPr>
      </p:pic>
      <p:pic>
        <p:nvPicPr>
          <p:cNvPr id="12" name="Graphic 11" descr="Questions">
            <a:extLst>
              <a:ext uri="{FF2B5EF4-FFF2-40B4-BE49-F238E27FC236}">
                <a16:creationId xmlns:a16="http://schemas.microsoft.com/office/drawing/2014/main" id="{C2A0737C-F7FD-4876-A68E-91C94917ED7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355682" y="4647140"/>
            <a:ext cx="914400" cy="914400"/>
          </a:xfrm>
          <a:prstGeom prst="rect">
            <a:avLst/>
          </a:prstGeom>
        </p:spPr>
      </p:pic>
      <p:pic>
        <p:nvPicPr>
          <p:cNvPr id="14" name="Graphic 13" descr="Person with idea">
            <a:extLst>
              <a:ext uri="{FF2B5EF4-FFF2-40B4-BE49-F238E27FC236}">
                <a16:creationId xmlns:a16="http://schemas.microsoft.com/office/drawing/2014/main" id="{9049911D-DC9D-46DF-A435-C6780C337A9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355682" y="5764033"/>
            <a:ext cx="914400" cy="914400"/>
          </a:xfrm>
          <a:prstGeom prst="rect">
            <a:avLst/>
          </a:prstGeom>
        </p:spPr>
      </p:pic>
      <p:pic>
        <p:nvPicPr>
          <p:cNvPr id="16" name="Graphic 15" descr="Customer review">
            <a:extLst>
              <a:ext uri="{FF2B5EF4-FFF2-40B4-BE49-F238E27FC236}">
                <a16:creationId xmlns:a16="http://schemas.microsoft.com/office/drawing/2014/main" id="{2805C9BB-7731-418A-B337-2BBD826900BA}"/>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421898" y="3745903"/>
            <a:ext cx="914400" cy="914400"/>
          </a:xfrm>
          <a:prstGeom prst="rect">
            <a:avLst/>
          </a:prstGeom>
        </p:spPr>
      </p:pic>
      <p:pic>
        <p:nvPicPr>
          <p:cNvPr id="18" name="Graphic 17" descr="Social network">
            <a:extLst>
              <a:ext uri="{FF2B5EF4-FFF2-40B4-BE49-F238E27FC236}">
                <a16:creationId xmlns:a16="http://schemas.microsoft.com/office/drawing/2014/main" id="{B5B724C7-6059-4F3C-9737-CBA48BD459ED}"/>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409604" y="4713142"/>
            <a:ext cx="782396" cy="782396"/>
          </a:xfrm>
          <a:prstGeom prst="rect">
            <a:avLst/>
          </a:prstGeom>
        </p:spPr>
      </p:pic>
      <p:sp>
        <p:nvSpPr>
          <p:cNvPr id="19" name="TextBox 18">
            <a:extLst>
              <a:ext uri="{FF2B5EF4-FFF2-40B4-BE49-F238E27FC236}">
                <a16:creationId xmlns:a16="http://schemas.microsoft.com/office/drawing/2014/main" id="{497EB4D5-F55F-452A-A513-621E7D3A46C4}"/>
              </a:ext>
            </a:extLst>
          </p:cNvPr>
          <p:cNvSpPr txBox="1"/>
          <p:nvPr/>
        </p:nvSpPr>
        <p:spPr>
          <a:xfrm>
            <a:off x="3490500" y="74565"/>
            <a:ext cx="2670988" cy="369332"/>
          </a:xfrm>
          <a:prstGeom prst="rect">
            <a:avLst/>
          </a:prstGeom>
          <a:noFill/>
        </p:spPr>
        <p:txBody>
          <a:bodyPr wrap="none" rtlCol="0">
            <a:spAutoFit/>
          </a:bodyPr>
          <a:lstStyle/>
          <a:p>
            <a:r>
              <a:rPr lang="en-GB" b="1"/>
              <a:t>Expert teaching requires…</a:t>
            </a:r>
          </a:p>
        </p:txBody>
      </p:sp>
      <p:sp>
        <p:nvSpPr>
          <p:cNvPr id="20" name="TextBox 19">
            <a:extLst>
              <a:ext uri="{FF2B5EF4-FFF2-40B4-BE49-F238E27FC236}">
                <a16:creationId xmlns:a16="http://schemas.microsoft.com/office/drawing/2014/main" id="{BD6B3324-A294-4D04-8B93-DC5F9CDC6801}"/>
              </a:ext>
            </a:extLst>
          </p:cNvPr>
          <p:cNvSpPr txBox="1"/>
          <p:nvPr/>
        </p:nvSpPr>
        <p:spPr>
          <a:xfrm>
            <a:off x="3269607" y="3430875"/>
            <a:ext cx="3828677" cy="369332"/>
          </a:xfrm>
          <a:prstGeom prst="rect">
            <a:avLst/>
          </a:prstGeom>
          <a:noFill/>
        </p:spPr>
        <p:txBody>
          <a:bodyPr wrap="none" rtlCol="0">
            <a:spAutoFit/>
          </a:bodyPr>
          <a:lstStyle/>
          <a:p>
            <a:r>
              <a:rPr lang="en-GB" b="1"/>
              <a:t>Students engage in deliberate practice</a:t>
            </a:r>
          </a:p>
        </p:txBody>
      </p:sp>
      <p:sp>
        <p:nvSpPr>
          <p:cNvPr id="21" name="TextBox 20">
            <a:extLst>
              <a:ext uri="{FF2B5EF4-FFF2-40B4-BE49-F238E27FC236}">
                <a16:creationId xmlns:a16="http://schemas.microsoft.com/office/drawing/2014/main" id="{B2ADA82B-EE5E-4AFE-A9D9-279856B85306}"/>
              </a:ext>
            </a:extLst>
          </p:cNvPr>
          <p:cNvSpPr txBox="1"/>
          <p:nvPr/>
        </p:nvSpPr>
        <p:spPr>
          <a:xfrm>
            <a:off x="5270082" y="409532"/>
            <a:ext cx="5124993" cy="923330"/>
          </a:xfrm>
          <a:prstGeom prst="rect">
            <a:avLst/>
          </a:prstGeom>
          <a:noFill/>
        </p:spPr>
        <p:txBody>
          <a:bodyPr wrap="none" rtlCol="0">
            <a:spAutoFit/>
          </a:bodyPr>
          <a:lstStyle/>
          <a:p>
            <a:r>
              <a:rPr lang="en-GB" b="1"/>
              <a:t>Challenge</a:t>
            </a:r>
          </a:p>
          <a:p>
            <a:r>
              <a:rPr lang="en-GB" i="1"/>
              <a:t>So that…</a:t>
            </a:r>
          </a:p>
          <a:p>
            <a:r>
              <a:rPr lang="en-GB"/>
              <a:t>Learners have expectations of what they can achieve</a:t>
            </a:r>
          </a:p>
        </p:txBody>
      </p:sp>
      <p:sp>
        <p:nvSpPr>
          <p:cNvPr id="22" name="TextBox 21">
            <a:extLst>
              <a:ext uri="{FF2B5EF4-FFF2-40B4-BE49-F238E27FC236}">
                <a16:creationId xmlns:a16="http://schemas.microsoft.com/office/drawing/2014/main" id="{749B5205-3A22-4FE6-BFF6-7AC0479A5508}"/>
              </a:ext>
            </a:extLst>
          </p:cNvPr>
          <p:cNvSpPr txBox="1"/>
          <p:nvPr/>
        </p:nvSpPr>
        <p:spPr>
          <a:xfrm>
            <a:off x="5336298" y="1362236"/>
            <a:ext cx="4176400" cy="923330"/>
          </a:xfrm>
          <a:prstGeom prst="rect">
            <a:avLst/>
          </a:prstGeom>
          <a:noFill/>
        </p:spPr>
        <p:txBody>
          <a:bodyPr wrap="none" rtlCol="0">
            <a:spAutoFit/>
          </a:bodyPr>
          <a:lstStyle/>
          <a:p>
            <a:r>
              <a:rPr lang="en-GB" b="1"/>
              <a:t>Explanation</a:t>
            </a:r>
          </a:p>
          <a:p>
            <a:r>
              <a:rPr lang="en-GB" i="1"/>
              <a:t>So that…</a:t>
            </a:r>
          </a:p>
          <a:p>
            <a:r>
              <a:rPr lang="en-GB"/>
              <a:t>Learners acquire new knowledge and skills</a:t>
            </a:r>
          </a:p>
        </p:txBody>
      </p:sp>
      <p:sp>
        <p:nvSpPr>
          <p:cNvPr id="23" name="TextBox 22">
            <a:extLst>
              <a:ext uri="{FF2B5EF4-FFF2-40B4-BE49-F238E27FC236}">
                <a16:creationId xmlns:a16="http://schemas.microsoft.com/office/drawing/2014/main" id="{488DEDA9-9BC6-4A8C-A868-B7939FBD41E4}"/>
              </a:ext>
            </a:extLst>
          </p:cNvPr>
          <p:cNvSpPr txBox="1"/>
          <p:nvPr/>
        </p:nvSpPr>
        <p:spPr>
          <a:xfrm>
            <a:off x="5336298" y="2359905"/>
            <a:ext cx="5178405" cy="923330"/>
          </a:xfrm>
          <a:prstGeom prst="rect">
            <a:avLst/>
          </a:prstGeom>
          <a:noFill/>
        </p:spPr>
        <p:txBody>
          <a:bodyPr wrap="none" rtlCol="0">
            <a:spAutoFit/>
          </a:bodyPr>
          <a:lstStyle/>
          <a:p>
            <a:r>
              <a:rPr lang="en-GB" b="1"/>
              <a:t>Modelling</a:t>
            </a:r>
          </a:p>
          <a:p>
            <a:r>
              <a:rPr lang="en-GB" i="1"/>
              <a:t>So that…</a:t>
            </a:r>
          </a:p>
          <a:p>
            <a:r>
              <a:rPr lang="en-GB"/>
              <a:t>Learners know how to apply the knowledge and skills</a:t>
            </a:r>
          </a:p>
        </p:txBody>
      </p:sp>
      <p:sp>
        <p:nvSpPr>
          <p:cNvPr id="25" name="TextBox 24">
            <a:extLst>
              <a:ext uri="{FF2B5EF4-FFF2-40B4-BE49-F238E27FC236}">
                <a16:creationId xmlns:a16="http://schemas.microsoft.com/office/drawing/2014/main" id="{DACB76F3-9D7C-44BE-B986-D51A20216E64}"/>
              </a:ext>
            </a:extLst>
          </p:cNvPr>
          <p:cNvSpPr txBox="1"/>
          <p:nvPr/>
        </p:nvSpPr>
        <p:spPr>
          <a:xfrm>
            <a:off x="5289859" y="4397657"/>
            <a:ext cx="4679260" cy="1200329"/>
          </a:xfrm>
          <a:prstGeom prst="rect">
            <a:avLst/>
          </a:prstGeom>
          <a:noFill/>
        </p:spPr>
        <p:txBody>
          <a:bodyPr wrap="square" rtlCol="0">
            <a:spAutoFit/>
          </a:bodyPr>
          <a:lstStyle/>
          <a:p>
            <a:r>
              <a:rPr lang="en-GB" b="1"/>
              <a:t>Questioning</a:t>
            </a:r>
          </a:p>
          <a:p>
            <a:r>
              <a:rPr lang="en-GB" i="1"/>
              <a:t>So that…</a:t>
            </a:r>
          </a:p>
          <a:p>
            <a:r>
              <a:rPr lang="en-GB"/>
              <a:t>Learners are able to think hard with breadth, depth and accuracy</a:t>
            </a:r>
          </a:p>
        </p:txBody>
      </p:sp>
      <p:sp>
        <p:nvSpPr>
          <p:cNvPr id="26" name="TextBox 25">
            <a:extLst>
              <a:ext uri="{FF2B5EF4-FFF2-40B4-BE49-F238E27FC236}">
                <a16:creationId xmlns:a16="http://schemas.microsoft.com/office/drawing/2014/main" id="{1EE64445-97D3-4B65-96AD-D26AE1F5FAC2}"/>
              </a:ext>
            </a:extLst>
          </p:cNvPr>
          <p:cNvSpPr txBox="1"/>
          <p:nvPr/>
        </p:nvSpPr>
        <p:spPr>
          <a:xfrm>
            <a:off x="5312028" y="5593535"/>
            <a:ext cx="5400713" cy="1200329"/>
          </a:xfrm>
          <a:prstGeom prst="rect">
            <a:avLst/>
          </a:prstGeom>
          <a:noFill/>
        </p:spPr>
        <p:txBody>
          <a:bodyPr wrap="square" rtlCol="0">
            <a:spAutoFit/>
          </a:bodyPr>
          <a:lstStyle/>
          <a:p>
            <a:r>
              <a:rPr lang="en-GB" b="1"/>
              <a:t>Feedback</a:t>
            </a:r>
          </a:p>
          <a:p>
            <a:r>
              <a:rPr lang="en-GB" i="1"/>
              <a:t>So that…</a:t>
            </a:r>
          </a:p>
          <a:p>
            <a:r>
              <a:rPr lang="en-GB"/>
              <a:t>Learners think about and further develop their knowledge and skills </a:t>
            </a:r>
          </a:p>
        </p:txBody>
      </p:sp>
      <p:cxnSp>
        <p:nvCxnSpPr>
          <p:cNvPr id="30" name="Straight Arrow Connector 29">
            <a:extLst>
              <a:ext uri="{FF2B5EF4-FFF2-40B4-BE49-F238E27FC236}">
                <a16:creationId xmlns:a16="http://schemas.microsoft.com/office/drawing/2014/main" id="{E873B4F0-30BA-4695-94DE-B0F9E3A57FFF}"/>
              </a:ext>
            </a:extLst>
          </p:cNvPr>
          <p:cNvCxnSpPr>
            <a:cxnSpLocks/>
          </p:cNvCxnSpPr>
          <p:nvPr/>
        </p:nvCxnSpPr>
        <p:spPr>
          <a:xfrm>
            <a:off x="2390862" y="3607152"/>
            <a:ext cx="878745" cy="0"/>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A7AA57-DD2B-4CAC-B047-36019A8791EB}"/>
              </a:ext>
            </a:extLst>
          </p:cNvPr>
          <p:cNvCxnSpPr>
            <a:cxnSpLocks/>
          </p:cNvCxnSpPr>
          <p:nvPr/>
        </p:nvCxnSpPr>
        <p:spPr>
          <a:xfrm>
            <a:off x="2424418" y="696286"/>
            <a:ext cx="0" cy="2944422"/>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AD518E-50E5-4F11-8EF9-3170609AF085}"/>
              </a:ext>
            </a:extLst>
          </p:cNvPr>
          <p:cNvCxnSpPr>
            <a:cxnSpLocks/>
          </p:cNvCxnSpPr>
          <p:nvPr/>
        </p:nvCxnSpPr>
        <p:spPr>
          <a:xfrm flipH="1">
            <a:off x="2323750" y="729842"/>
            <a:ext cx="2098148" cy="0"/>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DBB10D-F50E-4E89-9D80-0E2F32D2E53C}"/>
              </a:ext>
            </a:extLst>
          </p:cNvPr>
          <p:cNvCxnSpPr>
            <a:cxnSpLocks/>
          </p:cNvCxnSpPr>
          <p:nvPr/>
        </p:nvCxnSpPr>
        <p:spPr>
          <a:xfrm flipH="1">
            <a:off x="2326046" y="1790345"/>
            <a:ext cx="2098148" cy="0"/>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692AF2A-DCCC-48D1-A0BE-8595031B3C20}"/>
              </a:ext>
            </a:extLst>
          </p:cNvPr>
          <p:cNvCxnSpPr>
            <a:cxnSpLocks/>
          </p:cNvCxnSpPr>
          <p:nvPr/>
        </p:nvCxnSpPr>
        <p:spPr>
          <a:xfrm flipH="1">
            <a:off x="2419724" y="2841005"/>
            <a:ext cx="1841883" cy="7753"/>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C8CEEF-F8FC-446C-BEC1-CCCB7DC7E485}"/>
              </a:ext>
            </a:extLst>
          </p:cNvPr>
          <p:cNvCxnSpPr>
            <a:cxnSpLocks/>
          </p:cNvCxnSpPr>
          <p:nvPr/>
        </p:nvCxnSpPr>
        <p:spPr>
          <a:xfrm flipH="1">
            <a:off x="11048801" y="3615541"/>
            <a:ext cx="18034" cy="2148492"/>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AECCFDE-329E-4D04-83E2-426A63872E67}"/>
              </a:ext>
            </a:extLst>
          </p:cNvPr>
          <p:cNvCxnSpPr>
            <a:cxnSpLocks/>
            <a:endCxn id="20" idx="3"/>
          </p:cNvCxnSpPr>
          <p:nvPr/>
        </p:nvCxnSpPr>
        <p:spPr>
          <a:xfrm flipH="1">
            <a:off x="7098284" y="3607152"/>
            <a:ext cx="3900186" cy="8389"/>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368C0DE-E17F-45FF-9F2A-FA1383DE4C0D}"/>
              </a:ext>
            </a:extLst>
          </p:cNvPr>
          <p:cNvCxnSpPr>
            <a:cxnSpLocks/>
          </p:cNvCxnSpPr>
          <p:nvPr/>
        </p:nvCxnSpPr>
        <p:spPr>
          <a:xfrm>
            <a:off x="11048801" y="1090569"/>
            <a:ext cx="0" cy="2516583"/>
          </a:xfrm>
          <a:prstGeom prst="line">
            <a:avLst/>
          </a:prstGeom>
          <a:ln w="76200">
            <a:solidFill>
              <a:srgbClr val="00ABEE"/>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32F70D3-9F8A-415E-A73B-1EE5B1EE26CE}"/>
              </a:ext>
            </a:extLst>
          </p:cNvPr>
          <p:cNvCxnSpPr>
            <a:cxnSpLocks/>
          </p:cNvCxnSpPr>
          <p:nvPr/>
        </p:nvCxnSpPr>
        <p:spPr>
          <a:xfrm flipH="1">
            <a:off x="10346139" y="1133913"/>
            <a:ext cx="738731" cy="0"/>
          </a:xfrm>
          <a:prstGeom prst="straightConnector1">
            <a:avLst/>
          </a:prstGeom>
          <a:ln w="76200">
            <a:solidFill>
              <a:srgbClr val="00ABE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7E9522D-765B-4C2C-B1EF-B7082785CB6F}"/>
              </a:ext>
            </a:extLst>
          </p:cNvPr>
          <p:cNvCxnSpPr>
            <a:cxnSpLocks/>
          </p:cNvCxnSpPr>
          <p:nvPr/>
        </p:nvCxnSpPr>
        <p:spPr>
          <a:xfrm flipH="1">
            <a:off x="9437197" y="2091656"/>
            <a:ext cx="1561271" cy="0"/>
          </a:xfrm>
          <a:prstGeom prst="straightConnector1">
            <a:avLst/>
          </a:prstGeom>
          <a:ln w="76200">
            <a:solidFill>
              <a:srgbClr val="00ABE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59BE38B-1DF6-4C47-A39C-E53978332CF6}"/>
              </a:ext>
            </a:extLst>
          </p:cNvPr>
          <p:cNvCxnSpPr>
            <a:cxnSpLocks/>
          </p:cNvCxnSpPr>
          <p:nvPr/>
        </p:nvCxnSpPr>
        <p:spPr>
          <a:xfrm flipH="1">
            <a:off x="10395076" y="3098335"/>
            <a:ext cx="689794" cy="0"/>
          </a:xfrm>
          <a:prstGeom prst="straightConnector1">
            <a:avLst/>
          </a:prstGeom>
          <a:ln w="76200">
            <a:solidFill>
              <a:srgbClr val="00ABEE"/>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61195A3-99EB-4EF9-ABFA-49F2E066FA98}"/>
              </a:ext>
            </a:extLst>
          </p:cNvPr>
          <p:cNvSpPr txBox="1"/>
          <p:nvPr/>
        </p:nvSpPr>
        <p:spPr>
          <a:xfrm rot="16200000">
            <a:off x="10678752" y="4974458"/>
            <a:ext cx="1209818" cy="369332"/>
          </a:xfrm>
          <a:prstGeom prst="rect">
            <a:avLst/>
          </a:prstGeom>
          <a:noFill/>
        </p:spPr>
        <p:txBody>
          <a:bodyPr wrap="none" rtlCol="0">
            <a:spAutoFit/>
          </a:bodyPr>
          <a:lstStyle/>
          <a:p>
            <a:r>
              <a:rPr lang="en-GB"/>
              <a:t>Scaffolding</a:t>
            </a:r>
          </a:p>
        </p:txBody>
      </p:sp>
      <p:cxnSp>
        <p:nvCxnSpPr>
          <p:cNvPr id="75" name="Straight Connector 74">
            <a:extLst>
              <a:ext uri="{FF2B5EF4-FFF2-40B4-BE49-F238E27FC236}">
                <a16:creationId xmlns:a16="http://schemas.microsoft.com/office/drawing/2014/main" id="{A42AD5BB-D2B1-4A88-A297-19747109E276}"/>
              </a:ext>
            </a:extLst>
          </p:cNvPr>
          <p:cNvCxnSpPr>
            <a:cxnSpLocks/>
          </p:cNvCxnSpPr>
          <p:nvPr/>
        </p:nvCxnSpPr>
        <p:spPr>
          <a:xfrm flipH="1" flipV="1">
            <a:off x="6568580" y="4554215"/>
            <a:ext cx="4526302" cy="4888"/>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A16342E-3D6C-4DDA-8C8B-E700B6064221}"/>
              </a:ext>
            </a:extLst>
          </p:cNvPr>
          <p:cNvCxnSpPr>
            <a:cxnSpLocks/>
          </p:cNvCxnSpPr>
          <p:nvPr/>
        </p:nvCxnSpPr>
        <p:spPr>
          <a:xfrm flipH="1">
            <a:off x="6417578" y="5764033"/>
            <a:ext cx="4649257" cy="0"/>
          </a:xfrm>
          <a:prstGeom prst="line">
            <a:avLst/>
          </a:prstGeom>
          <a:ln w="76200">
            <a:solidFill>
              <a:srgbClr val="008CBF"/>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0D6A4F3-6FB0-5E43-BACF-E39467A01B60}"/>
              </a:ext>
            </a:extLst>
          </p:cNvPr>
          <p:cNvSpPr>
            <a:spLocks noGrp="1"/>
          </p:cNvSpPr>
          <p:nvPr>
            <p:ph type="sldNum" sz="quarter" idx="12"/>
          </p:nvPr>
        </p:nvSpPr>
        <p:spPr/>
        <p:txBody>
          <a:bodyPr/>
          <a:lstStyle/>
          <a:p>
            <a:fld id="{21BC979E-FD66-4DE5-A630-6118B69A4F79}" type="slidenum">
              <a:rPr lang="en-GB" smtClean="0"/>
              <a:t>20</a:t>
            </a:fld>
            <a:endParaRPr lang="en-GB"/>
          </a:p>
        </p:txBody>
      </p:sp>
    </p:spTree>
    <p:extLst>
      <p:ext uri="{BB962C8B-B14F-4D97-AF65-F5344CB8AC3E}">
        <p14:creationId xmlns:p14="http://schemas.microsoft.com/office/powerpoint/2010/main" val="38679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4972049" y="5771495"/>
            <a:ext cx="6886575" cy="923330"/>
          </a:xfrm>
          <a:prstGeom prst="rect">
            <a:avLst/>
          </a:prstGeom>
          <a:noFill/>
        </p:spPr>
        <p:txBody>
          <a:bodyPr wrap="square" rtlCol="0">
            <a:spAutoFit/>
          </a:bodyPr>
          <a:lstStyle/>
          <a:p>
            <a:r>
              <a:rPr lang="en-GB" dirty="0"/>
              <a:t>Mastery teaching</a:t>
            </a:r>
          </a:p>
          <a:p>
            <a:r>
              <a:rPr lang="en-GB" dirty="0">
                <a:hlinkClick r:id="rId2"/>
              </a:rPr>
              <a:t>https://uk.sagepub.com/en-gb/afr/madeline-hunters-mastery-teaching/book225807?id=51755</a:t>
            </a:r>
            <a:r>
              <a:rPr lang="en-GB" dirty="0"/>
              <a:t> </a:t>
            </a:r>
          </a:p>
        </p:txBody>
      </p:sp>
      <p:sp>
        <p:nvSpPr>
          <p:cNvPr id="5" name="Rectangle 4">
            <a:extLst>
              <a:ext uri="{FF2B5EF4-FFF2-40B4-BE49-F238E27FC236}">
                <a16:creationId xmlns:a16="http://schemas.microsoft.com/office/drawing/2014/main" id="{E9900A2A-C25A-4D7E-97EB-2CF38FDC55D3}"/>
              </a:ext>
            </a:extLst>
          </p:cNvPr>
          <p:cNvSpPr/>
          <p:nvPr/>
        </p:nvSpPr>
        <p:spPr>
          <a:xfrm>
            <a:off x="4972049" y="339863"/>
            <a:ext cx="6096000" cy="369332"/>
          </a:xfrm>
          <a:prstGeom prst="rect">
            <a:avLst/>
          </a:prstGeom>
        </p:spPr>
        <p:txBody>
          <a:bodyPr anchor="t">
            <a:spAutoFit/>
          </a:bodyPr>
          <a:lstStyle/>
          <a:p>
            <a:pPr fontAlgn="base"/>
            <a:r>
              <a:rPr lang="en-GB" b="1"/>
              <a:t>Mastery Teaching</a:t>
            </a:r>
          </a:p>
        </p:txBody>
      </p:sp>
      <p:graphicFrame>
        <p:nvGraphicFramePr>
          <p:cNvPr id="7" name="Table 6">
            <a:extLst>
              <a:ext uri="{FF2B5EF4-FFF2-40B4-BE49-F238E27FC236}">
                <a16:creationId xmlns:a16="http://schemas.microsoft.com/office/drawing/2014/main" id="{97BC8E6C-4BFC-47AF-AA5D-E5F3C433C78B}"/>
              </a:ext>
            </a:extLst>
          </p:cNvPr>
          <p:cNvGraphicFramePr>
            <a:graphicFrameLocks noGrp="1"/>
          </p:cNvGraphicFramePr>
          <p:nvPr>
            <p:extLst>
              <p:ext uri="{D42A27DB-BD31-4B8C-83A1-F6EECF244321}">
                <p14:modId xmlns:p14="http://schemas.microsoft.com/office/powerpoint/2010/main" val="233421014"/>
              </p:ext>
            </p:extLst>
          </p:nvPr>
        </p:nvGraphicFramePr>
        <p:xfrm>
          <a:off x="260350" y="346144"/>
          <a:ext cx="4244975" cy="5807006"/>
        </p:xfrm>
        <a:graphic>
          <a:graphicData uri="http://schemas.openxmlformats.org/drawingml/2006/table">
            <a:tbl>
              <a:tblPr firstRow="1" bandRow="1">
                <a:tableStyleId>{5940675A-B579-460E-94D1-54222C63F5DA}</a:tableStyleId>
              </a:tblPr>
              <a:tblGrid>
                <a:gridCol w="1496391">
                  <a:extLst>
                    <a:ext uri="{9D8B030D-6E8A-4147-A177-3AD203B41FA5}">
                      <a16:colId xmlns:a16="http://schemas.microsoft.com/office/drawing/2014/main" val="3294227982"/>
                    </a:ext>
                  </a:extLst>
                </a:gridCol>
                <a:gridCol w="2748584">
                  <a:extLst>
                    <a:ext uri="{9D8B030D-6E8A-4147-A177-3AD203B41FA5}">
                      <a16:colId xmlns:a16="http://schemas.microsoft.com/office/drawing/2014/main" val="2773517586"/>
                    </a:ext>
                  </a:extLst>
                </a:gridCol>
              </a:tblGrid>
              <a:tr h="908680">
                <a:tc>
                  <a:txBody>
                    <a:bodyPr/>
                    <a:lstStyle/>
                    <a:p>
                      <a:r>
                        <a:rPr lang="en-GB"/>
                        <a:t>Stage or Phase</a:t>
                      </a:r>
                      <a:endParaRPr lang="en-GB">
                        <a:solidFill>
                          <a:schemeClr val="tx1">
                            <a:lumMod val="50000"/>
                            <a:lumOff val="50000"/>
                          </a:schemeClr>
                        </a:solidFill>
                      </a:endParaRPr>
                    </a:p>
                  </a:txBody>
                  <a:tcPr>
                    <a:solidFill>
                      <a:schemeClr val="bg1">
                        <a:lumMod val="75000"/>
                      </a:schemeClr>
                    </a:solidFill>
                  </a:tcPr>
                </a:tc>
                <a:tc>
                  <a:txBody>
                    <a:bodyPr/>
                    <a:lstStyle/>
                    <a:p>
                      <a:r>
                        <a:rPr lang="en-GB" b="1"/>
                        <a:t>Mastery Teaching</a:t>
                      </a:r>
                    </a:p>
                    <a:p>
                      <a:r>
                        <a:rPr lang="en-GB" b="1" i="1">
                          <a:solidFill>
                            <a:schemeClr val="tx1"/>
                          </a:solidFill>
                        </a:rPr>
                        <a:t>Hunter</a:t>
                      </a: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r>
                        <a:rPr lang="en-GB" b="1"/>
                        <a:t>Anticipatory set</a:t>
                      </a:r>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r>
                        <a:rPr lang="en-GB" b="1"/>
                        <a:t>Objective and purpose</a:t>
                      </a:r>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Input</a:t>
                      </a:r>
                    </a:p>
                    <a:p>
                      <a:endParaRPr lang="en-GB" b="1"/>
                    </a:p>
                    <a:p>
                      <a:r>
                        <a:rPr lang="en-GB" b="1"/>
                        <a:t>Modelling</a:t>
                      </a:r>
                    </a:p>
                  </a:txBody>
                  <a:tcPr/>
                </a:tc>
                <a:extLst>
                  <a:ext uri="{0D108BD9-81ED-4DB2-BD59-A6C34878D82A}">
                    <a16:rowId xmlns:a16="http://schemas.microsoft.com/office/drawing/2014/main" val="1455739899"/>
                  </a:ext>
                </a:extLst>
              </a:tr>
              <a:tr h="1252166">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Checking for understanding</a:t>
                      </a:r>
                    </a:p>
                    <a:p>
                      <a:endParaRPr lang="en-GB" b="1"/>
                    </a:p>
                    <a:p>
                      <a:r>
                        <a:rPr lang="en-GB" b="1"/>
                        <a:t>Guided practice</a:t>
                      </a:r>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Independent practice</a:t>
                      </a:r>
                    </a:p>
                    <a:p>
                      <a:endParaRPr lang="en-GB" b="1"/>
                    </a:p>
                    <a:p>
                      <a:r>
                        <a:rPr lang="en-GB" b="1"/>
                        <a:t>Closure</a:t>
                      </a:r>
                    </a:p>
                  </a:txBody>
                  <a:tcPr/>
                </a:tc>
                <a:extLst>
                  <a:ext uri="{0D108BD9-81ED-4DB2-BD59-A6C34878D82A}">
                    <a16:rowId xmlns:a16="http://schemas.microsoft.com/office/drawing/2014/main" val="438334208"/>
                  </a:ext>
                </a:extLst>
              </a:tr>
            </a:tbl>
          </a:graphicData>
        </a:graphic>
      </p:graphicFrame>
      <p:cxnSp>
        <p:nvCxnSpPr>
          <p:cNvPr id="9" name="Straight Arrow Connector 8">
            <a:extLst>
              <a:ext uri="{FF2B5EF4-FFF2-40B4-BE49-F238E27FC236}">
                <a16:creationId xmlns:a16="http://schemas.microsoft.com/office/drawing/2014/main" id="{62708FAC-E75F-48CB-ADE4-0C8630907EA7}"/>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46D474-CEA4-4A39-9125-54194AEF4412}"/>
              </a:ext>
            </a:extLst>
          </p:cNvPr>
          <p:cNvSpPr/>
          <p:nvPr/>
        </p:nvSpPr>
        <p:spPr>
          <a:xfrm>
            <a:off x="4972049" y="713479"/>
            <a:ext cx="6381751" cy="5262979"/>
          </a:xfrm>
          <a:prstGeom prst="rect">
            <a:avLst/>
          </a:prstGeom>
        </p:spPr>
        <p:txBody>
          <a:bodyPr wrap="square" anchor="t">
            <a:spAutoFit/>
          </a:bodyPr>
          <a:lstStyle/>
          <a:p>
            <a:r>
              <a:rPr lang="en-GB" sz="1600" b="0" i="0" u="none" strike="noStrike" dirty="0">
                <a:solidFill>
                  <a:srgbClr val="3B3B3B"/>
                </a:solidFill>
                <a:effectLst/>
              </a:rPr>
              <a:t>A number of direct instruction strategies have been combined by Madeline Hunter into a single, relatively comprehensive approach that she calls </a:t>
            </a:r>
            <a:r>
              <a:rPr lang="en-GB" sz="1600" b="1" i="0" u="none" strike="noStrike" dirty="0">
                <a:solidFill>
                  <a:srgbClr val="3B3B3B"/>
                </a:solidFill>
                <a:effectLst/>
              </a:rPr>
              <a:t>mastery teaching</a:t>
            </a:r>
            <a:r>
              <a:rPr lang="en-GB" sz="1600" b="0" i="0" u="none" strike="noStrike" dirty="0">
                <a:solidFill>
                  <a:srgbClr val="3B3B3B"/>
                </a:solidFill>
                <a:effectLst/>
              </a:rPr>
              <a:t> (not to be confused with the related term </a:t>
            </a:r>
            <a:r>
              <a:rPr lang="en-GB" sz="1600" dirty="0">
                <a:solidFill>
                  <a:srgbClr val="3B3B3B"/>
                </a:solidFill>
              </a:rPr>
              <a:t>'mastery</a:t>
            </a:r>
            <a:r>
              <a:rPr lang="en-GB" sz="1600" b="0" i="0" u="none" strike="noStrike" dirty="0">
                <a:solidFill>
                  <a:srgbClr val="3B3B3B"/>
                </a:solidFill>
                <a:effectLst/>
              </a:rPr>
              <a:t> learning</a:t>
            </a:r>
            <a:r>
              <a:rPr lang="en-GB" sz="1600" dirty="0">
                <a:solidFill>
                  <a:srgbClr val="3B3B3B"/>
                </a:solidFill>
              </a:rPr>
              <a:t>'). </a:t>
            </a:r>
            <a:endParaRPr lang="en-GB" sz="1600" b="0" i="0" u="none" strike="noStrike" dirty="0">
              <a:solidFill>
                <a:srgbClr val="3B3B3B"/>
              </a:solidFill>
              <a:effectLst/>
            </a:endParaRPr>
          </a:p>
          <a:p>
            <a:endParaRPr lang="en-GB" sz="1600" b="0" i="0" u="none" strike="noStrike" dirty="0">
              <a:solidFill>
                <a:srgbClr val="3B3B3B"/>
              </a:solidFill>
              <a:effectLst/>
            </a:endParaRPr>
          </a:p>
          <a:p>
            <a:r>
              <a:rPr lang="en-GB" sz="1600" dirty="0"/>
              <a:t>What happens even before a lesson begins? Like many forms of teacher-directed instruction, the model requires curricula and learning goals that are tightly organised and divisible into small parts, ideas, or skills.</a:t>
            </a:r>
            <a:endParaRPr lang="en-GB" sz="1600" dirty="0">
              <a:cs typeface="Calibri"/>
            </a:endParaRPr>
          </a:p>
          <a:p>
            <a:endParaRPr lang="en-GB" sz="1600" dirty="0"/>
          </a:p>
          <a:p>
            <a:r>
              <a:rPr lang="en-GB" sz="1600" dirty="0"/>
              <a:t>Once this analysis of the curriculum has been done, the Hunter's effective teaching model requires making the most of the lesson time by creating an </a:t>
            </a:r>
            <a:r>
              <a:rPr lang="en-GB" sz="1600" b="1" dirty="0"/>
              <a:t>anticipatory set</a:t>
            </a:r>
            <a:r>
              <a:rPr lang="en-GB" sz="1600" dirty="0"/>
              <a:t>, which is an activity that focuses or orients the attention of students to the upcoming content. </a:t>
            </a:r>
            <a:endParaRPr lang="en-GB" sz="1600" dirty="0">
              <a:cs typeface="Calibri"/>
            </a:endParaRPr>
          </a:p>
          <a:p>
            <a:endParaRPr lang="en-GB" sz="1600" dirty="0">
              <a:cs typeface="Calibri"/>
            </a:endParaRPr>
          </a:p>
          <a:p>
            <a:r>
              <a:rPr lang="en-GB" sz="1600" dirty="0"/>
              <a:t>Throughout a lesson, the teacher repeatedly </a:t>
            </a:r>
            <a:r>
              <a:rPr lang="en-GB" sz="1600" b="1" dirty="0"/>
              <a:t>checks for understanding</a:t>
            </a:r>
            <a:r>
              <a:rPr lang="en-GB" sz="1600" dirty="0"/>
              <a:t> by asking questions that call for active thinking on the part of students. </a:t>
            </a:r>
            <a:endParaRPr lang="en-GB" sz="1600" dirty="0">
              <a:cs typeface="Calibri"/>
            </a:endParaRPr>
          </a:p>
          <a:p>
            <a:endParaRPr lang="en-GB" sz="1600" dirty="0"/>
          </a:p>
          <a:p>
            <a:r>
              <a:rPr lang="en-GB" sz="1600" dirty="0"/>
              <a:t>As a lesson draws to a close, the teacher arranges for students to have further </a:t>
            </a:r>
            <a:r>
              <a:rPr lang="en-GB" sz="1600" b="1" dirty="0"/>
              <a:t>independent practice</a:t>
            </a:r>
            <a:r>
              <a:rPr lang="en-GB" sz="1600" dirty="0"/>
              <a:t>. The point of the practice is not to explore new material or ideas, but to consolidate or strengthen the recent learning. </a:t>
            </a:r>
            <a:endParaRPr lang="en-GB" sz="1600" dirty="0">
              <a:cs typeface="Calibri"/>
            </a:endParaRPr>
          </a:p>
        </p:txBody>
      </p:sp>
      <p:sp>
        <p:nvSpPr>
          <p:cNvPr id="8" name="TextBox 7">
            <a:extLst>
              <a:ext uri="{FF2B5EF4-FFF2-40B4-BE49-F238E27FC236}">
                <a16:creationId xmlns:a16="http://schemas.microsoft.com/office/drawing/2014/main" id="{48D032CA-77FE-4EBF-94C8-4C2F273F31D4}"/>
              </a:ext>
            </a:extLst>
          </p:cNvPr>
          <p:cNvSpPr txBox="1"/>
          <p:nvPr/>
        </p:nvSpPr>
        <p:spPr>
          <a:xfrm>
            <a:off x="260350" y="6460987"/>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sp>
        <p:nvSpPr>
          <p:cNvPr id="3" name="Slide Number Placeholder 2">
            <a:extLst>
              <a:ext uri="{FF2B5EF4-FFF2-40B4-BE49-F238E27FC236}">
                <a16:creationId xmlns:a16="http://schemas.microsoft.com/office/drawing/2014/main" id="{41E3F18A-0DCC-9648-AD50-0DF2180FD7F9}"/>
              </a:ext>
            </a:extLst>
          </p:cNvPr>
          <p:cNvSpPr>
            <a:spLocks noGrp="1"/>
          </p:cNvSpPr>
          <p:nvPr>
            <p:ph type="sldNum" sz="quarter" idx="12"/>
          </p:nvPr>
        </p:nvSpPr>
        <p:spPr/>
        <p:txBody>
          <a:bodyPr/>
          <a:lstStyle/>
          <a:p>
            <a:fld id="{21BC979E-FD66-4DE5-A630-6118B69A4F79}" type="slidenum">
              <a:rPr lang="en-GB" smtClean="0"/>
              <a:t>21</a:t>
            </a:fld>
            <a:endParaRPr lang="en-GB"/>
          </a:p>
        </p:txBody>
      </p:sp>
      <p:pic>
        <p:nvPicPr>
          <p:cNvPr id="10" name="Picture 9" descr="A picture containing drawing&#10;&#10;Description automatically generated">
            <a:extLst>
              <a:ext uri="{FF2B5EF4-FFF2-40B4-BE49-F238E27FC236}">
                <a16:creationId xmlns:a16="http://schemas.microsoft.com/office/drawing/2014/main" id="{2B602B28-036D-C24D-81C5-0D92A051BC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222226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900A2A-C25A-4D7E-97EB-2CF38FDC55D3}"/>
              </a:ext>
            </a:extLst>
          </p:cNvPr>
          <p:cNvSpPr/>
          <p:nvPr/>
        </p:nvSpPr>
        <p:spPr>
          <a:xfrm>
            <a:off x="7962900" y="346145"/>
            <a:ext cx="3895724" cy="707886"/>
          </a:xfrm>
          <a:prstGeom prst="rect">
            <a:avLst/>
          </a:prstGeom>
        </p:spPr>
        <p:txBody>
          <a:bodyPr wrap="square" anchor="t">
            <a:spAutoFit/>
          </a:bodyPr>
          <a:lstStyle/>
          <a:p>
            <a:pPr algn="r" fontAlgn="base"/>
            <a:r>
              <a:rPr lang="en-GB" sz="4000">
                <a:solidFill>
                  <a:srgbClr val="008CBF"/>
                </a:solidFill>
              </a:rPr>
              <a:t>Mastery teaching</a:t>
            </a:r>
          </a:p>
        </p:txBody>
      </p:sp>
      <p:pic>
        <p:nvPicPr>
          <p:cNvPr id="6" name="Graphic 5" descr="Classroom">
            <a:extLst>
              <a:ext uri="{FF2B5EF4-FFF2-40B4-BE49-F238E27FC236}">
                <a16:creationId xmlns:a16="http://schemas.microsoft.com/office/drawing/2014/main" id="{42DA413D-A1EF-49EB-BDF1-C852D5B2313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38800" y="1418538"/>
            <a:ext cx="914400" cy="914400"/>
          </a:xfrm>
          <a:prstGeom prst="rect">
            <a:avLst/>
          </a:prstGeom>
        </p:spPr>
      </p:pic>
      <p:pic>
        <p:nvPicPr>
          <p:cNvPr id="12" name="Graphic 11" descr="Group brainstorm">
            <a:extLst>
              <a:ext uri="{FF2B5EF4-FFF2-40B4-BE49-F238E27FC236}">
                <a16:creationId xmlns:a16="http://schemas.microsoft.com/office/drawing/2014/main" id="{A9D43FB4-786D-431B-988C-94006D8F20D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96100" y="1393138"/>
            <a:ext cx="914400" cy="914400"/>
          </a:xfrm>
          <a:prstGeom prst="rect">
            <a:avLst/>
          </a:prstGeom>
        </p:spPr>
      </p:pic>
      <p:pic>
        <p:nvPicPr>
          <p:cNvPr id="14" name="Graphic 13" descr="Teacher">
            <a:extLst>
              <a:ext uri="{FF2B5EF4-FFF2-40B4-BE49-F238E27FC236}">
                <a16:creationId xmlns:a16="http://schemas.microsoft.com/office/drawing/2014/main" id="{12C7B696-1160-4953-A7F0-B7DE352B832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279450" y="1393138"/>
            <a:ext cx="914400" cy="914400"/>
          </a:xfrm>
          <a:prstGeom prst="rect">
            <a:avLst/>
          </a:prstGeom>
        </p:spPr>
      </p:pic>
      <p:pic>
        <p:nvPicPr>
          <p:cNvPr id="16" name="Graphic 15" descr="Questions">
            <a:extLst>
              <a:ext uri="{FF2B5EF4-FFF2-40B4-BE49-F238E27FC236}">
                <a16:creationId xmlns:a16="http://schemas.microsoft.com/office/drawing/2014/main" id="{D936E544-3308-47AE-BB26-978AE81BCF5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279450" y="4090100"/>
            <a:ext cx="914400" cy="914400"/>
          </a:xfrm>
          <a:prstGeom prst="rect">
            <a:avLst/>
          </a:prstGeom>
        </p:spPr>
      </p:pic>
      <p:pic>
        <p:nvPicPr>
          <p:cNvPr id="18" name="Graphic 17" descr="Customer review">
            <a:extLst>
              <a:ext uri="{FF2B5EF4-FFF2-40B4-BE49-F238E27FC236}">
                <a16:creationId xmlns:a16="http://schemas.microsoft.com/office/drawing/2014/main" id="{4139AFCF-FC11-43A6-8AA3-B1DB76E9449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720500" y="4092500"/>
            <a:ext cx="914400" cy="914400"/>
          </a:xfrm>
          <a:prstGeom prst="rect">
            <a:avLst/>
          </a:prstGeom>
        </p:spPr>
      </p:pic>
      <p:pic>
        <p:nvPicPr>
          <p:cNvPr id="20" name="Graphic 19" descr="Person with idea">
            <a:extLst>
              <a:ext uri="{FF2B5EF4-FFF2-40B4-BE49-F238E27FC236}">
                <a16:creationId xmlns:a16="http://schemas.microsoft.com/office/drawing/2014/main" id="{D13A2BF9-6449-443E-B23C-64098783994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96100" y="4182374"/>
            <a:ext cx="914400" cy="914400"/>
          </a:xfrm>
          <a:prstGeom prst="rect">
            <a:avLst/>
          </a:prstGeom>
        </p:spPr>
      </p:pic>
      <p:cxnSp>
        <p:nvCxnSpPr>
          <p:cNvPr id="22" name="Straight Arrow Connector 21">
            <a:extLst>
              <a:ext uri="{FF2B5EF4-FFF2-40B4-BE49-F238E27FC236}">
                <a16:creationId xmlns:a16="http://schemas.microsoft.com/office/drawing/2014/main" id="{597B7BDE-2165-47CD-92EB-58E92E2F9453}"/>
              </a:ext>
            </a:extLst>
          </p:cNvPr>
          <p:cNvCxnSpPr/>
          <p:nvPr/>
        </p:nvCxnSpPr>
        <p:spPr>
          <a:xfrm>
            <a:off x="1803615" y="1824077"/>
            <a:ext cx="3720885" cy="26261"/>
          </a:xfrm>
          <a:prstGeom prst="straightConnector1">
            <a:avLst/>
          </a:prstGeom>
          <a:ln w="76200">
            <a:solidFill>
              <a:srgbClr val="008CB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9A1E11-9B75-44F8-AF2F-A971F7AB2F15}"/>
              </a:ext>
            </a:extLst>
          </p:cNvPr>
          <p:cNvCxnSpPr/>
          <p:nvPr/>
        </p:nvCxnSpPr>
        <p:spPr>
          <a:xfrm flipV="1">
            <a:off x="6606400" y="1824938"/>
            <a:ext cx="3733800" cy="25400"/>
          </a:xfrm>
          <a:prstGeom prst="straightConnector1">
            <a:avLst/>
          </a:prstGeom>
          <a:ln w="76200">
            <a:solidFill>
              <a:srgbClr val="008CB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6D80EC1-CBAD-462C-BDFE-3A65AA3FACBF}"/>
              </a:ext>
            </a:extLst>
          </p:cNvPr>
          <p:cNvCxnSpPr>
            <a:cxnSpLocks/>
          </p:cNvCxnSpPr>
          <p:nvPr/>
        </p:nvCxnSpPr>
        <p:spPr>
          <a:xfrm flipH="1" flipV="1">
            <a:off x="6634900" y="4530738"/>
            <a:ext cx="3733800" cy="25400"/>
          </a:xfrm>
          <a:prstGeom prst="straightConnector1">
            <a:avLst/>
          </a:prstGeom>
          <a:ln w="76200">
            <a:solidFill>
              <a:srgbClr val="008CB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78027A7-BE4D-416B-948B-54307794C659}"/>
              </a:ext>
            </a:extLst>
          </p:cNvPr>
          <p:cNvCxnSpPr>
            <a:cxnSpLocks/>
          </p:cNvCxnSpPr>
          <p:nvPr/>
        </p:nvCxnSpPr>
        <p:spPr>
          <a:xfrm flipH="1" flipV="1">
            <a:off x="1615650" y="4547300"/>
            <a:ext cx="3733800" cy="25400"/>
          </a:xfrm>
          <a:prstGeom prst="straightConnector1">
            <a:avLst/>
          </a:prstGeom>
          <a:ln w="76200">
            <a:solidFill>
              <a:srgbClr val="008CB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3B264D0-C9B8-46F4-A587-2801E7A6EFCE}"/>
              </a:ext>
            </a:extLst>
          </p:cNvPr>
          <p:cNvCxnSpPr>
            <a:cxnSpLocks/>
          </p:cNvCxnSpPr>
          <p:nvPr/>
        </p:nvCxnSpPr>
        <p:spPr>
          <a:xfrm>
            <a:off x="10934700" y="2980900"/>
            <a:ext cx="0" cy="1109200"/>
          </a:xfrm>
          <a:prstGeom prst="straightConnector1">
            <a:avLst/>
          </a:prstGeom>
          <a:ln w="76200">
            <a:solidFill>
              <a:srgbClr val="008CB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6D0AB3-0925-4256-A6FD-D3C3089C6AF3}"/>
              </a:ext>
            </a:extLst>
          </p:cNvPr>
          <p:cNvSpPr txBox="1"/>
          <p:nvPr/>
        </p:nvSpPr>
        <p:spPr>
          <a:xfrm>
            <a:off x="426998" y="2307538"/>
            <a:ext cx="1782793" cy="1200329"/>
          </a:xfrm>
          <a:prstGeom prst="rect">
            <a:avLst/>
          </a:prstGeom>
          <a:noFill/>
        </p:spPr>
        <p:txBody>
          <a:bodyPr wrap="square" rtlCol="0">
            <a:spAutoFit/>
          </a:bodyPr>
          <a:lstStyle/>
          <a:p>
            <a:pPr algn="ctr"/>
            <a:r>
              <a:rPr lang="en-GB" b="1"/>
              <a:t>Anticipatory set:</a:t>
            </a:r>
          </a:p>
          <a:p>
            <a:pPr algn="ctr"/>
            <a:r>
              <a:rPr lang="en-GB"/>
              <a:t>Short motivating activity to focus learners</a:t>
            </a:r>
          </a:p>
        </p:txBody>
      </p:sp>
      <p:sp>
        <p:nvSpPr>
          <p:cNvPr id="30" name="TextBox 29">
            <a:extLst>
              <a:ext uri="{FF2B5EF4-FFF2-40B4-BE49-F238E27FC236}">
                <a16:creationId xmlns:a16="http://schemas.microsoft.com/office/drawing/2014/main" id="{D168F0F6-6174-490C-9EEC-DCF74EB80B91}"/>
              </a:ext>
            </a:extLst>
          </p:cNvPr>
          <p:cNvSpPr txBox="1"/>
          <p:nvPr/>
        </p:nvSpPr>
        <p:spPr>
          <a:xfrm>
            <a:off x="5204603" y="2380736"/>
            <a:ext cx="1782793" cy="1200329"/>
          </a:xfrm>
          <a:prstGeom prst="rect">
            <a:avLst/>
          </a:prstGeom>
          <a:noFill/>
        </p:spPr>
        <p:txBody>
          <a:bodyPr wrap="square" rtlCol="0">
            <a:spAutoFit/>
          </a:bodyPr>
          <a:lstStyle/>
          <a:p>
            <a:pPr algn="ctr"/>
            <a:r>
              <a:rPr lang="en-GB" b="1"/>
              <a:t>Learning objective:</a:t>
            </a:r>
          </a:p>
          <a:p>
            <a:pPr algn="ctr"/>
            <a:r>
              <a:rPr lang="en-GB"/>
              <a:t>Shared with learners</a:t>
            </a:r>
          </a:p>
        </p:txBody>
      </p:sp>
      <p:sp>
        <p:nvSpPr>
          <p:cNvPr id="34" name="TextBox 33">
            <a:extLst>
              <a:ext uri="{FF2B5EF4-FFF2-40B4-BE49-F238E27FC236}">
                <a16:creationId xmlns:a16="http://schemas.microsoft.com/office/drawing/2014/main" id="{CBB12FDF-C621-448F-AA13-B96B3DE13A8E}"/>
              </a:ext>
            </a:extLst>
          </p:cNvPr>
          <p:cNvSpPr txBox="1"/>
          <p:nvPr/>
        </p:nvSpPr>
        <p:spPr>
          <a:xfrm>
            <a:off x="9724280" y="2068473"/>
            <a:ext cx="2335228" cy="923330"/>
          </a:xfrm>
          <a:prstGeom prst="rect">
            <a:avLst/>
          </a:prstGeom>
          <a:noFill/>
        </p:spPr>
        <p:txBody>
          <a:bodyPr wrap="square" rtlCol="0">
            <a:spAutoFit/>
          </a:bodyPr>
          <a:lstStyle/>
          <a:p>
            <a:pPr algn="ctr"/>
            <a:r>
              <a:rPr lang="en-GB" b="1"/>
              <a:t>Input:</a:t>
            </a:r>
          </a:p>
          <a:p>
            <a:pPr algn="ctr"/>
            <a:r>
              <a:rPr lang="en-GB"/>
              <a:t>Explaining concepts and skills</a:t>
            </a:r>
          </a:p>
        </p:txBody>
      </p:sp>
      <p:sp>
        <p:nvSpPr>
          <p:cNvPr id="35" name="TextBox 34">
            <a:extLst>
              <a:ext uri="{FF2B5EF4-FFF2-40B4-BE49-F238E27FC236}">
                <a16:creationId xmlns:a16="http://schemas.microsoft.com/office/drawing/2014/main" id="{672216AE-5A2D-4C6A-9032-12845C4DCB97}"/>
              </a:ext>
            </a:extLst>
          </p:cNvPr>
          <p:cNvSpPr txBox="1"/>
          <p:nvPr/>
        </p:nvSpPr>
        <p:spPr>
          <a:xfrm>
            <a:off x="9910132" y="4987938"/>
            <a:ext cx="1782793" cy="1200329"/>
          </a:xfrm>
          <a:prstGeom prst="rect">
            <a:avLst/>
          </a:prstGeom>
          <a:noFill/>
        </p:spPr>
        <p:txBody>
          <a:bodyPr wrap="square" rtlCol="0">
            <a:spAutoFit/>
          </a:bodyPr>
          <a:lstStyle/>
          <a:p>
            <a:pPr algn="ctr"/>
            <a:r>
              <a:rPr lang="en-GB" b="1"/>
              <a:t>Check understanding:</a:t>
            </a:r>
          </a:p>
          <a:p>
            <a:pPr algn="ctr"/>
            <a:r>
              <a:rPr lang="en-GB"/>
              <a:t>Multi level questioning</a:t>
            </a:r>
          </a:p>
        </p:txBody>
      </p:sp>
      <p:sp>
        <p:nvSpPr>
          <p:cNvPr id="36" name="TextBox 35">
            <a:extLst>
              <a:ext uri="{FF2B5EF4-FFF2-40B4-BE49-F238E27FC236}">
                <a16:creationId xmlns:a16="http://schemas.microsoft.com/office/drawing/2014/main" id="{3CBDEDDC-657D-4B38-BE53-A2A9D5143E1D}"/>
              </a:ext>
            </a:extLst>
          </p:cNvPr>
          <p:cNvSpPr txBox="1"/>
          <p:nvPr/>
        </p:nvSpPr>
        <p:spPr>
          <a:xfrm>
            <a:off x="5204602" y="5061136"/>
            <a:ext cx="1782793" cy="1477328"/>
          </a:xfrm>
          <a:prstGeom prst="rect">
            <a:avLst/>
          </a:prstGeom>
          <a:noFill/>
        </p:spPr>
        <p:txBody>
          <a:bodyPr wrap="square" rtlCol="0">
            <a:spAutoFit/>
          </a:bodyPr>
          <a:lstStyle/>
          <a:p>
            <a:pPr algn="ctr"/>
            <a:r>
              <a:rPr lang="en-GB" b="1"/>
              <a:t>Guided practice:</a:t>
            </a:r>
          </a:p>
          <a:p>
            <a:pPr algn="ctr"/>
            <a:r>
              <a:rPr lang="en-GB"/>
              <a:t>Demonstrating skill or concept with immediate feedback</a:t>
            </a:r>
          </a:p>
        </p:txBody>
      </p:sp>
      <p:sp>
        <p:nvSpPr>
          <p:cNvPr id="37" name="TextBox 36">
            <a:extLst>
              <a:ext uri="{FF2B5EF4-FFF2-40B4-BE49-F238E27FC236}">
                <a16:creationId xmlns:a16="http://schemas.microsoft.com/office/drawing/2014/main" id="{A8F971D4-B545-4E45-A720-A7AB7023DAE4}"/>
              </a:ext>
            </a:extLst>
          </p:cNvPr>
          <p:cNvSpPr txBox="1"/>
          <p:nvPr/>
        </p:nvSpPr>
        <p:spPr>
          <a:xfrm>
            <a:off x="143468" y="5150468"/>
            <a:ext cx="2138397" cy="923330"/>
          </a:xfrm>
          <a:prstGeom prst="rect">
            <a:avLst/>
          </a:prstGeom>
          <a:noFill/>
        </p:spPr>
        <p:txBody>
          <a:bodyPr wrap="square" rtlCol="0">
            <a:spAutoFit/>
          </a:bodyPr>
          <a:lstStyle/>
          <a:p>
            <a:pPr algn="ctr"/>
            <a:r>
              <a:rPr lang="en-GB" b="1"/>
              <a:t>Independent Study:</a:t>
            </a:r>
          </a:p>
          <a:p>
            <a:pPr algn="ctr"/>
            <a:r>
              <a:rPr lang="en-GB"/>
              <a:t>Solidify skills and knowledge</a:t>
            </a:r>
          </a:p>
        </p:txBody>
      </p:sp>
      <p:sp>
        <p:nvSpPr>
          <p:cNvPr id="3" name="Slide Number Placeholder 2">
            <a:extLst>
              <a:ext uri="{FF2B5EF4-FFF2-40B4-BE49-F238E27FC236}">
                <a16:creationId xmlns:a16="http://schemas.microsoft.com/office/drawing/2014/main" id="{09C8E1E3-8A8A-AC4D-AF4C-AC41AE733F0D}"/>
              </a:ext>
            </a:extLst>
          </p:cNvPr>
          <p:cNvSpPr>
            <a:spLocks noGrp="1"/>
          </p:cNvSpPr>
          <p:nvPr>
            <p:ph type="sldNum" sz="quarter" idx="12"/>
          </p:nvPr>
        </p:nvSpPr>
        <p:spPr/>
        <p:txBody>
          <a:bodyPr/>
          <a:lstStyle/>
          <a:p>
            <a:fld id="{21BC979E-FD66-4DE5-A630-6118B69A4F79}" type="slidenum">
              <a:rPr lang="en-GB" smtClean="0"/>
              <a:t>22</a:t>
            </a:fld>
            <a:endParaRPr lang="en-GB"/>
          </a:p>
        </p:txBody>
      </p:sp>
    </p:spTree>
    <p:extLst>
      <p:ext uri="{BB962C8B-B14F-4D97-AF65-F5344CB8AC3E}">
        <p14:creationId xmlns:p14="http://schemas.microsoft.com/office/powerpoint/2010/main" val="82002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4983955" y="5938183"/>
            <a:ext cx="6886575" cy="923330"/>
          </a:xfrm>
          <a:prstGeom prst="rect">
            <a:avLst/>
          </a:prstGeom>
          <a:noFill/>
        </p:spPr>
        <p:txBody>
          <a:bodyPr wrap="square" rtlCol="0">
            <a:spAutoFit/>
          </a:bodyPr>
          <a:lstStyle/>
          <a:p>
            <a:r>
              <a:rPr lang="en-GB" dirty="0"/>
              <a:t>New teacher’s companion</a:t>
            </a:r>
          </a:p>
          <a:p>
            <a:r>
              <a:rPr lang="en-GB" dirty="0">
                <a:hlinkClick r:id="rId2"/>
              </a:rPr>
              <a:t>http://www.ascd.org/Publications/Books/Overview/The-New-Teachers-Companion.aspx</a:t>
            </a:r>
            <a:r>
              <a:rPr lang="en-GB" dirty="0"/>
              <a:t> </a:t>
            </a:r>
          </a:p>
        </p:txBody>
      </p:sp>
      <p:sp>
        <p:nvSpPr>
          <p:cNvPr id="5" name="Rectangle 4">
            <a:extLst>
              <a:ext uri="{FF2B5EF4-FFF2-40B4-BE49-F238E27FC236}">
                <a16:creationId xmlns:a16="http://schemas.microsoft.com/office/drawing/2014/main" id="{E9900A2A-C25A-4D7E-97EB-2CF38FDC55D3}"/>
              </a:ext>
            </a:extLst>
          </p:cNvPr>
          <p:cNvSpPr/>
          <p:nvPr/>
        </p:nvSpPr>
        <p:spPr>
          <a:xfrm>
            <a:off x="5105400" y="88970"/>
            <a:ext cx="6096000" cy="369332"/>
          </a:xfrm>
          <a:prstGeom prst="rect">
            <a:avLst/>
          </a:prstGeom>
        </p:spPr>
        <p:txBody>
          <a:bodyPr anchor="t">
            <a:spAutoFit/>
          </a:bodyPr>
          <a:lstStyle/>
          <a:p>
            <a:pPr fontAlgn="base"/>
            <a:r>
              <a:rPr lang="en-GB" b="1"/>
              <a:t>New Teacher's Companion </a:t>
            </a:r>
          </a:p>
        </p:txBody>
      </p:sp>
      <p:sp>
        <p:nvSpPr>
          <p:cNvPr id="2" name="Rectangle 1">
            <a:extLst>
              <a:ext uri="{FF2B5EF4-FFF2-40B4-BE49-F238E27FC236}">
                <a16:creationId xmlns:a16="http://schemas.microsoft.com/office/drawing/2014/main" id="{94AE89CC-7F6F-4439-A3E1-9A6A0D37CAF7}"/>
              </a:ext>
            </a:extLst>
          </p:cNvPr>
          <p:cNvSpPr/>
          <p:nvPr/>
        </p:nvSpPr>
        <p:spPr>
          <a:xfrm>
            <a:off x="5099992" y="297103"/>
            <a:ext cx="6571764" cy="5816977"/>
          </a:xfrm>
          <a:prstGeom prst="rect">
            <a:avLst/>
          </a:prstGeom>
        </p:spPr>
        <p:txBody>
          <a:bodyPr wrap="square" anchor="t">
            <a:spAutoFit/>
          </a:bodyPr>
          <a:lstStyle/>
          <a:p>
            <a:pPr fontAlgn="base"/>
            <a:r>
              <a:rPr lang="en-GB" sz="1200" b="1" i="0" u="none" strike="noStrike" dirty="0">
                <a:solidFill>
                  <a:srgbClr val="000000"/>
                </a:solidFill>
                <a:effectLst/>
              </a:rPr>
              <a:t>Phase 1: Introduction</a:t>
            </a:r>
            <a:endParaRPr lang="en-GB" sz="1200" b="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Set a purpose. Introduce the key concepts, topic, main idea.</a:t>
            </a:r>
            <a:r>
              <a:rPr lang="en-GB" sz="1200" dirty="0">
                <a:solidFill>
                  <a:srgbClr val="000000"/>
                </a:solidFill>
              </a:rPr>
              <a:t> </a:t>
            </a:r>
            <a:endParaRPr lang="en-GB" sz="120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Pull students into the excitement of learning.</a:t>
            </a:r>
            <a:r>
              <a:rPr lang="en-GB" sz="1200" dirty="0">
                <a:solidFill>
                  <a:srgbClr val="000000"/>
                </a:solidFill>
              </a:rPr>
              <a:t> </a:t>
            </a:r>
            <a:endParaRPr lang="en-GB" sz="1200" dirty="0">
              <a:solidFill>
                <a:srgbClr val="000000"/>
              </a:solidFill>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Make the learning relevant.</a:t>
            </a:r>
            <a:r>
              <a:rPr lang="en-GB" sz="1200" dirty="0">
                <a:solidFill>
                  <a:srgbClr val="000000"/>
                </a:solidFill>
              </a:rPr>
              <a:t> </a:t>
            </a:r>
            <a:endParaRPr lang="en-GB" sz="1200" i="0" u="none" strike="noStrike" dirty="0">
              <a:solidFill>
                <a:srgbClr val="000000"/>
              </a:solidFill>
              <a:effectLst/>
              <a:cs typeface="Calibri"/>
            </a:endParaRPr>
          </a:p>
          <a:p>
            <a:pPr fontAlgn="base"/>
            <a:endParaRPr lang="en-GB" sz="1200" b="0" i="0" u="none" strike="noStrike" dirty="0">
              <a:solidFill>
                <a:srgbClr val="000000"/>
              </a:solidFill>
              <a:effectLst/>
              <a:cs typeface="Calibri"/>
            </a:endParaRPr>
          </a:p>
          <a:p>
            <a:pPr fontAlgn="base"/>
            <a:r>
              <a:rPr lang="en-GB" sz="1200" b="1" i="0" u="none" strike="noStrike" dirty="0">
                <a:solidFill>
                  <a:srgbClr val="000000"/>
                </a:solidFill>
                <a:effectLst/>
              </a:rPr>
              <a:t>Phase 2: Foundation</a:t>
            </a:r>
            <a:endParaRPr lang="en-GB" sz="1200" b="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Check on previous knowledge.</a:t>
            </a:r>
            <a:r>
              <a:rPr lang="en-GB" sz="1200" dirty="0">
                <a:solidFill>
                  <a:srgbClr val="000000"/>
                </a:solidFill>
              </a:rPr>
              <a:t> </a:t>
            </a:r>
            <a:endParaRPr lang="en-GB" sz="120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Clarify key points.</a:t>
            </a:r>
            <a:r>
              <a:rPr lang="en-GB" sz="1200" dirty="0">
                <a:solidFill>
                  <a:srgbClr val="000000"/>
                </a:solidFill>
              </a:rPr>
              <a:t> </a:t>
            </a:r>
            <a:endParaRPr lang="en-GB" sz="120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Focus on specific standards, objectives, goals.</a:t>
            </a:r>
            <a:r>
              <a:rPr lang="en-GB" sz="1200" dirty="0">
                <a:solidFill>
                  <a:srgbClr val="000000"/>
                </a:solidFill>
              </a:rPr>
              <a:t> </a:t>
            </a:r>
            <a:endParaRPr lang="en-GB" sz="1200" dirty="0">
              <a:solidFill>
                <a:srgbClr val="000000"/>
              </a:solidFill>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Check for correctness and add to background knowledge.</a:t>
            </a:r>
            <a:r>
              <a:rPr lang="en-GB" sz="1200" dirty="0">
                <a:solidFill>
                  <a:srgbClr val="000000"/>
                </a:solidFill>
              </a:rPr>
              <a:t> </a:t>
            </a:r>
            <a:endParaRPr lang="en-GB" sz="120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Introduce key vocabulary.</a:t>
            </a:r>
            <a:r>
              <a:rPr lang="en-GB" sz="1200" dirty="0">
                <a:solidFill>
                  <a:srgbClr val="000000"/>
                </a:solidFill>
              </a:rPr>
              <a:t> </a:t>
            </a:r>
            <a:endParaRPr lang="en-GB" sz="1200" i="0" u="none" strike="noStrike" dirty="0">
              <a:solidFill>
                <a:srgbClr val="000000"/>
              </a:solidFill>
              <a:effectLst/>
              <a:cs typeface="Calibri"/>
            </a:endParaRPr>
          </a:p>
          <a:p>
            <a:pPr marL="171450" indent="-171450" fontAlgn="base">
              <a:buFont typeface="Arial" panose="020B0604020202020204" pitchFamily="34" charset="0"/>
              <a:buChar char="•"/>
            </a:pPr>
            <a:endParaRPr lang="en-GB" sz="1200" dirty="0">
              <a:solidFill>
                <a:srgbClr val="000000"/>
              </a:solidFill>
              <a:cs typeface="Calibri"/>
            </a:endParaRPr>
          </a:p>
          <a:p>
            <a:pPr fontAlgn="base"/>
            <a:r>
              <a:rPr lang="en-GB" sz="1200" b="1" i="0" u="none" strike="noStrike" dirty="0">
                <a:solidFill>
                  <a:srgbClr val="000000"/>
                </a:solidFill>
                <a:effectLst/>
              </a:rPr>
              <a:t>Phase 3: Brain Activation</a:t>
            </a:r>
            <a:endParaRPr lang="en-GB" sz="1200" b="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Ask questions to clarify ideas and to add knowledge.</a:t>
            </a:r>
            <a:r>
              <a:rPr lang="en-GB" sz="1200" dirty="0">
                <a:solidFill>
                  <a:srgbClr val="000000"/>
                </a:solidFill>
              </a:rPr>
              <a:t> </a:t>
            </a:r>
            <a:endParaRPr lang="en-GB" sz="120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Brainstorm main ideas.</a:t>
            </a:r>
            <a:r>
              <a:rPr lang="en-GB" sz="1200" dirty="0">
                <a:solidFill>
                  <a:srgbClr val="000000"/>
                </a:solidFill>
              </a:rPr>
              <a:t> </a:t>
            </a:r>
            <a:endParaRPr lang="en-GB" sz="120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Clarify and correct misconceptions.</a:t>
            </a:r>
            <a:r>
              <a:rPr lang="en-GB" sz="1200" dirty="0">
                <a:solidFill>
                  <a:srgbClr val="000000"/>
                </a:solidFill>
              </a:rPr>
              <a:t> </a:t>
            </a:r>
            <a:endParaRPr lang="en-GB" sz="1200" i="0" u="none" strike="noStrike" dirty="0">
              <a:solidFill>
                <a:srgbClr val="000000"/>
              </a:solidFill>
              <a:effectLst/>
              <a:cs typeface="Calibri"/>
            </a:endParaRPr>
          </a:p>
          <a:p>
            <a:pPr fontAlgn="base"/>
            <a:endParaRPr lang="en-GB" sz="1200" b="1" i="0" u="none" strike="noStrike" dirty="0">
              <a:solidFill>
                <a:srgbClr val="000000"/>
              </a:solidFill>
              <a:effectLst/>
              <a:cs typeface="Calibri"/>
            </a:endParaRPr>
          </a:p>
          <a:p>
            <a:pPr fontAlgn="base"/>
            <a:r>
              <a:rPr lang="en-GB" sz="1200" b="1" i="0" u="none" strike="noStrike" dirty="0">
                <a:solidFill>
                  <a:srgbClr val="000000"/>
                </a:solidFill>
                <a:effectLst/>
              </a:rPr>
              <a:t>Phase 4: Body of New Information</a:t>
            </a:r>
            <a:endParaRPr lang="en-GB" sz="1200" b="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Provide teacher input.</a:t>
            </a:r>
            <a:r>
              <a:rPr lang="en-GB" sz="1200" dirty="0">
                <a:solidFill>
                  <a:srgbClr val="000000"/>
                </a:solidFill>
              </a:rPr>
              <a:t> </a:t>
            </a:r>
            <a:endParaRPr lang="en-GB" sz="1200" i="0" u="none" strike="noStrike" dirty="0">
              <a:solidFill>
                <a:srgbClr val="000000"/>
              </a:solidFill>
              <a:effectLst/>
              <a:cs typeface="Calibri"/>
            </a:endParaRPr>
          </a:p>
          <a:p>
            <a:pPr fontAlgn="base"/>
            <a:endParaRPr lang="en-GB" sz="1200" dirty="0">
              <a:solidFill>
                <a:srgbClr val="000000"/>
              </a:solidFill>
              <a:cs typeface="Calibri"/>
            </a:endParaRPr>
          </a:p>
          <a:p>
            <a:pPr fontAlgn="base"/>
            <a:r>
              <a:rPr lang="en-GB" sz="1200" b="1" i="0" u="none" strike="noStrike" dirty="0">
                <a:solidFill>
                  <a:srgbClr val="000000"/>
                </a:solidFill>
                <a:effectLst/>
              </a:rPr>
              <a:t>Phase 5: Clarification</a:t>
            </a:r>
            <a:endParaRPr lang="en-GB" sz="1200" b="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Check for understanding with sample problems, situations, questions.</a:t>
            </a:r>
            <a:r>
              <a:rPr lang="en-GB" sz="1200" dirty="0">
                <a:solidFill>
                  <a:srgbClr val="000000"/>
                </a:solidFill>
              </a:rPr>
              <a:t> </a:t>
            </a:r>
            <a:endParaRPr lang="en-GB" sz="1200" i="0" u="none" strike="noStrike" dirty="0">
              <a:solidFill>
                <a:srgbClr val="000000"/>
              </a:solidFill>
              <a:effectLst/>
              <a:cs typeface="Calibri"/>
            </a:endParaRPr>
          </a:p>
          <a:p>
            <a:pPr fontAlgn="base"/>
            <a:endParaRPr lang="en-GB" sz="1200" i="0" u="none" strike="noStrike" dirty="0">
              <a:solidFill>
                <a:srgbClr val="000000"/>
              </a:solidFill>
              <a:effectLst/>
              <a:cs typeface="Calibri"/>
            </a:endParaRPr>
          </a:p>
          <a:p>
            <a:pPr fontAlgn="base"/>
            <a:r>
              <a:rPr lang="en-GB" sz="1200" b="1" i="0" u="none" strike="noStrike" dirty="0">
                <a:solidFill>
                  <a:srgbClr val="000000"/>
                </a:solidFill>
                <a:effectLst/>
              </a:rPr>
              <a:t>Phase 6: Practice and Review</a:t>
            </a:r>
            <a:endParaRPr lang="en-GB" sz="1200" b="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Provide time for practice and review.</a:t>
            </a:r>
            <a:r>
              <a:rPr lang="en-GB" sz="1200" dirty="0">
                <a:solidFill>
                  <a:srgbClr val="000000"/>
                </a:solidFill>
              </a:rPr>
              <a:t> </a:t>
            </a:r>
            <a:endParaRPr lang="en-GB" sz="1200" i="0" u="none" strike="noStrike" dirty="0">
              <a:solidFill>
                <a:srgbClr val="000000"/>
              </a:solidFill>
              <a:effectLst/>
              <a:cs typeface="Calibri"/>
            </a:endParaRPr>
          </a:p>
          <a:p>
            <a:pPr marL="171450" indent="-171450" fontAlgn="base">
              <a:buFont typeface="Arial" panose="020B0604020202020204" pitchFamily="34" charset="0"/>
              <a:buChar char="•"/>
            </a:pPr>
            <a:endParaRPr lang="en-GB" sz="1200" dirty="0">
              <a:solidFill>
                <a:srgbClr val="000000"/>
              </a:solidFill>
              <a:cs typeface="Calibri"/>
            </a:endParaRPr>
          </a:p>
          <a:p>
            <a:pPr fontAlgn="base"/>
            <a:r>
              <a:rPr lang="en-GB" sz="1200" b="1" i="0" u="none" strike="noStrike" dirty="0">
                <a:solidFill>
                  <a:srgbClr val="000000"/>
                </a:solidFill>
                <a:effectLst/>
              </a:rPr>
              <a:t>Phase 7: Independent Practice</a:t>
            </a:r>
            <a:endParaRPr lang="en-GB" sz="1200" b="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Supervise students' independent practice.</a:t>
            </a:r>
            <a:r>
              <a:rPr lang="en-GB" sz="1200" dirty="0">
                <a:solidFill>
                  <a:srgbClr val="000000"/>
                </a:solidFill>
              </a:rPr>
              <a:t> </a:t>
            </a:r>
            <a:endParaRPr lang="en-GB" sz="1200" i="0" u="none" strike="noStrike" dirty="0">
              <a:solidFill>
                <a:srgbClr val="000000"/>
              </a:solidFill>
              <a:effectLst/>
              <a:cs typeface="Calibri"/>
            </a:endParaRPr>
          </a:p>
          <a:p>
            <a:pPr fontAlgn="base"/>
            <a:endParaRPr lang="en-GB" sz="1200" dirty="0">
              <a:solidFill>
                <a:srgbClr val="000000"/>
              </a:solidFill>
              <a:cs typeface="Calibri"/>
            </a:endParaRPr>
          </a:p>
          <a:p>
            <a:pPr fontAlgn="base"/>
            <a:r>
              <a:rPr lang="en-GB" sz="1200" b="1" i="0" u="none" strike="noStrike" dirty="0">
                <a:solidFill>
                  <a:srgbClr val="000000"/>
                </a:solidFill>
                <a:effectLst/>
              </a:rPr>
              <a:t>Phase 8: Closure</a:t>
            </a:r>
            <a:endParaRPr lang="en-GB" sz="1200" b="0" i="0" u="none" strike="noStrike" dirty="0">
              <a:solidFill>
                <a:srgbClr val="000000"/>
              </a:solidFill>
              <a:effectLst/>
              <a:cs typeface="Calibri"/>
            </a:endParaRPr>
          </a:p>
          <a:p>
            <a:pPr marL="171450" indent="-171450" fontAlgn="base">
              <a:buFont typeface="Arial" panose="020B0604020202020204" pitchFamily="34" charset="0"/>
              <a:buChar char="•"/>
            </a:pPr>
            <a:r>
              <a:rPr lang="en-GB" sz="1200" i="0" u="none" strike="noStrike" dirty="0">
                <a:solidFill>
                  <a:srgbClr val="000000"/>
                </a:solidFill>
                <a:effectLst/>
              </a:rPr>
              <a:t>Bring the lesson to closure.</a:t>
            </a:r>
            <a:r>
              <a:rPr lang="en-GB" sz="1200" dirty="0">
                <a:solidFill>
                  <a:srgbClr val="000000"/>
                </a:solidFill>
              </a:rPr>
              <a:t> </a:t>
            </a:r>
            <a:endParaRPr lang="en-GB" sz="1200" i="0" u="none" strike="noStrike" dirty="0">
              <a:solidFill>
                <a:srgbClr val="000000"/>
              </a:solidFill>
              <a:effectLst/>
              <a:cs typeface="Calibri"/>
            </a:endParaRPr>
          </a:p>
        </p:txBody>
      </p:sp>
      <p:graphicFrame>
        <p:nvGraphicFramePr>
          <p:cNvPr id="7" name="Table 6">
            <a:extLst>
              <a:ext uri="{FF2B5EF4-FFF2-40B4-BE49-F238E27FC236}">
                <a16:creationId xmlns:a16="http://schemas.microsoft.com/office/drawing/2014/main" id="{53377EA8-E9CF-4058-A436-2412B57884B1}"/>
              </a:ext>
            </a:extLst>
          </p:cNvPr>
          <p:cNvGraphicFramePr>
            <a:graphicFrameLocks noGrp="1"/>
          </p:cNvGraphicFramePr>
          <p:nvPr>
            <p:extLst>
              <p:ext uri="{D42A27DB-BD31-4B8C-83A1-F6EECF244321}">
                <p14:modId xmlns:p14="http://schemas.microsoft.com/office/powerpoint/2010/main" val="3153084865"/>
              </p:ext>
            </p:extLst>
          </p:nvPr>
        </p:nvGraphicFramePr>
        <p:xfrm>
          <a:off x="260350" y="346144"/>
          <a:ext cx="4684101" cy="5807006"/>
        </p:xfrm>
        <a:graphic>
          <a:graphicData uri="http://schemas.openxmlformats.org/drawingml/2006/table">
            <a:tbl>
              <a:tblPr firstRow="1" bandRow="1">
                <a:tableStyleId>{5940675A-B579-460E-94D1-54222C63F5DA}</a:tableStyleId>
              </a:tblPr>
              <a:tblGrid>
                <a:gridCol w="1651187">
                  <a:extLst>
                    <a:ext uri="{9D8B030D-6E8A-4147-A177-3AD203B41FA5}">
                      <a16:colId xmlns:a16="http://schemas.microsoft.com/office/drawing/2014/main" val="3294227982"/>
                    </a:ext>
                  </a:extLst>
                </a:gridCol>
                <a:gridCol w="3032914">
                  <a:extLst>
                    <a:ext uri="{9D8B030D-6E8A-4147-A177-3AD203B41FA5}">
                      <a16:colId xmlns:a16="http://schemas.microsoft.com/office/drawing/2014/main" val="2773517586"/>
                    </a:ext>
                  </a:extLst>
                </a:gridCol>
              </a:tblGrid>
              <a:tr h="908680">
                <a:tc>
                  <a:txBody>
                    <a:bodyPr/>
                    <a:lstStyle/>
                    <a:p>
                      <a:r>
                        <a:rPr lang="en-GB"/>
                        <a:t>Stage or</a:t>
                      </a:r>
                      <a:endParaRPr lang="en-GB">
                        <a:solidFill>
                          <a:schemeClr val="tx1">
                            <a:lumMod val="50000"/>
                            <a:lumOff val="50000"/>
                          </a:schemeClr>
                        </a:solidFill>
                      </a:endParaRPr>
                    </a:p>
                    <a:p>
                      <a:pPr lvl="0">
                        <a:buNone/>
                      </a:pPr>
                      <a:r>
                        <a:rPr lang="en-GB"/>
                        <a:t>Phase</a:t>
                      </a:r>
                      <a:endParaRPr lang="en-GB">
                        <a:solidFill>
                          <a:schemeClr val="tx1">
                            <a:lumMod val="50000"/>
                            <a:lumOff val="50000"/>
                          </a:schemeClr>
                        </a:solidFill>
                      </a:endParaRPr>
                    </a:p>
                  </a:txBody>
                  <a:tcPr>
                    <a:solidFill>
                      <a:schemeClr val="bg1">
                        <a:lumMod val="75000"/>
                      </a:schemeClr>
                    </a:solidFill>
                  </a:tcPr>
                </a:tc>
                <a:tc>
                  <a:txBody>
                    <a:bodyPr/>
                    <a:lstStyle/>
                    <a:p>
                      <a:r>
                        <a:rPr lang="en-GB" b="1"/>
                        <a:t>New Teacher’s Companion</a:t>
                      </a:r>
                    </a:p>
                    <a:p>
                      <a:r>
                        <a:rPr lang="en-GB" b="1" i="1">
                          <a:solidFill>
                            <a:schemeClr val="tx1"/>
                          </a:solidFill>
                        </a:rPr>
                        <a:t>Cunningham</a:t>
                      </a: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r>
                        <a:rPr lang="en-GB" b="1"/>
                        <a:t>Introduction</a:t>
                      </a:r>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r>
                        <a:rPr lang="en-GB" b="1"/>
                        <a:t>Foundation</a:t>
                      </a:r>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Brain activation</a:t>
                      </a:r>
                    </a:p>
                    <a:p>
                      <a:endParaRPr lang="en-GB" b="1"/>
                    </a:p>
                    <a:p>
                      <a:r>
                        <a:rPr lang="en-GB" b="1"/>
                        <a:t>Body of new information</a:t>
                      </a:r>
                    </a:p>
                  </a:txBody>
                  <a:tcPr/>
                </a:tc>
                <a:extLst>
                  <a:ext uri="{0D108BD9-81ED-4DB2-BD59-A6C34878D82A}">
                    <a16:rowId xmlns:a16="http://schemas.microsoft.com/office/drawing/2014/main" val="1455739899"/>
                  </a:ext>
                </a:extLst>
              </a:tr>
              <a:tr h="1252166">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Clarification</a:t>
                      </a:r>
                    </a:p>
                    <a:p>
                      <a:endParaRPr lang="en-GB" b="1"/>
                    </a:p>
                    <a:p>
                      <a:r>
                        <a:rPr lang="en-GB" b="1"/>
                        <a:t>Practice and review</a:t>
                      </a:r>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Independent practice</a:t>
                      </a:r>
                    </a:p>
                    <a:p>
                      <a:endParaRPr lang="en-GB" b="1"/>
                    </a:p>
                    <a:p>
                      <a:r>
                        <a:rPr lang="en-GB" b="1"/>
                        <a:t>Closure</a:t>
                      </a:r>
                    </a:p>
                  </a:txBody>
                  <a:tcPr/>
                </a:tc>
                <a:extLst>
                  <a:ext uri="{0D108BD9-81ED-4DB2-BD59-A6C34878D82A}">
                    <a16:rowId xmlns:a16="http://schemas.microsoft.com/office/drawing/2014/main" val="438334208"/>
                  </a:ext>
                </a:extLst>
              </a:tr>
            </a:tbl>
          </a:graphicData>
        </a:graphic>
      </p:graphicFrame>
      <p:cxnSp>
        <p:nvCxnSpPr>
          <p:cNvPr id="9" name="Straight Arrow Connector 8">
            <a:extLst>
              <a:ext uri="{FF2B5EF4-FFF2-40B4-BE49-F238E27FC236}">
                <a16:creationId xmlns:a16="http://schemas.microsoft.com/office/drawing/2014/main" id="{AC30B850-0DDF-48F7-93FA-E43946DC8E3F}"/>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95C931-DCD9-4E67-9837-4BA0CB5F7A11}"/>
              </a:ext>
            </a:extLst>
          </p:cNvPr>
          <p:cNvSpPr txBox="1"/>
          <p:nvPr/>
        </p:nvSpPr>
        <p:spPr>
          <a:xfrm>
            <a:off x="260350" y="6460987"/>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sp>
        <p:nvSpPr>
          <p:cNvPr id="6" name="Slide Number Placeholder 5">
            <a:extLst>
              <a:ext uri="{FF2B5EF4-FFF2-40B4-BE49-F238E27FC236}">
                <a16:creationId xmlns:a16="http://schemas.microsoft.com/office/drawing/2014/main" id="{EEEE0E41-4807-CA46-92B9-00B16080109A}"/>
              </a:ext>
            </a:extLst>
          </p:cNvPr>
          <p:cNvSpPr>
            <a:spLocks noGrp="1"/>
          </p:cNvSpPr>
          <p:nvPr>
            <p:ph type="sldNum" sz="quarter" idx="12"/>
          </p:nvPr>
        </p:nvSpPr>
        <p:spPr/>
        <p:txBody>
          <a:bodyPr/>
          <a:lstStyle/>
          <a:p>
            <a:fld id="{21BC979E-FD66-4DE5-A630-6118B69A4F79}" type="slidenum">
              <a:rPr lang="en-GB" smtClean="0"/>
              <a:t>23</a:t>
            </a:fld>
            <a:endParaRPr lang="en-GB"/>
          </a:p>
        </p:txBody>
      </p:sp>
      <p:pic>
        <p:nvPicPr>
          <p:cNvPr id="10" name="Picture 9" descr="A picture containing drawing&#10;&#10;Description automatically generated">
            <a:extLst>
              <a:ext uri="{FF2B5EF4-FFF2-40B4-BE49-F238E27FC236}">
                <a16:creationId xmlns:a16="http://schemas.microsoft.com/office/drawing/2014/main" id="{60000E32-2739-954F-A7BF-754A39A8EE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17090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900A2A-C25A-4D7E-97EB-2CF38FDC55D3}"/>
              </a:ext>
            </a:extLst>
          </p:cNvPr>
          <p:cNvSpPr/>
          <p:nvPr/>
        </p:nvSpPr>
        <p:spPr>
          <a:xfrm>
            <a:off x="6440184" y="5891777"/>
            <a:ext cx="6096000" cy="707886"/>
          </a:xfrm>
          <a:prstGeom prst="rect">
            <a:avLst/>
          </a:prstGeom>
        </p:spPr>
        <p:txBody>
          <a:bodyPr anchor="t">
            <a:spAutoFit/>
          </a:bodyPr>
          <a:lstStyle/>
          <a:p>
            <a:pPr fontAlgn="base"/>
            <a:r>
              <a:rPr lang="en-GB" sz="4000" dirty="0">
                <a:solidFill>
                  <a:srgbClr val="008CBF"/>
                </a:solidFill>
              </a:rPr>
              <a:t>New Teacher's Companion</a:t>
            </a:r>
          </a:p>
        </p:txBody>
      </p:sp>
      <p:sp>
        <p:nvSpPr>
          <p:cNvPr id="2" name="Rectangle 1">
            <a:extLst>
              <a:ext uri="{FF2B5EF4-FFF2-40B4-BE49-F238E27FC236}">
                <a16:creationId xmlns:a16="http://schemas.microsoft.com/office/drawing/2014/main" id="{94AE89CC-7F6F-4439-A3E1-9A6A0D37CAF7}"/>
              </a:ext>
            </a:extLst>
          </p:cNvPr>
          <p:cNvSpPr/>
          <p:nvPr/>
        </p:nvSpPr>
        <p:spPr>
          <a:xfrm>
            <a:off x="6162675" y="1248877"/>
            <a:ext cx="6029325" cy="1446550"/>
          </a:xfrm>
          <a:prstGeom prst="rect">
            <a:avLst/>
          </a:prstGeom>
        </p:spPr>
        <p:txBody>
          <a:bodyPr wrap="square">
            <a:spAutoFit/>
          </a:bodyPr>
          <a:lstStyle/>
          <a:p>
            <a:pPr fontAlgn="base"/>
            <a:endParaRPr lang="en-GB" sz="1100" b="0" i="0" u="none" strike="noStrike">
              <a:solidFill>
                <a:srgbClr val="000000"/>
              </a:solidFill>
              <a:effectLst/>
            </a:endParaRPr>
          </a:p>
          <a:p>
            <a:pPr marL="171450" indent="-171450" fontAlgn="base">
              <a:buFont typeface="Arial" panose="020B0604020202020204" pitchFamily="34" charset="0"/>
              <a:buChar char="•"/>
            </a:pPr>
            <a:endParaRPr lang="en-GB" sz="1100">
              <a:solidFill>
                <a:srgbClr val="000000"/>
              </a:solidFill>
            </a:endParaRPr>
          </a:p>
          <a:p>
            <a:pPr fontAlgn="base"/>
            <a:endParaRPr lang="en-GB" sz="1100" b="1" i="0" u="none" strike="noStrike">
              <a:solidFill>
                <a:srgbClr val="000000"/>
              </a:solidFill>
              <a:effectLst/>
            </a:endParaRPr>
          </a:p>
          <a:p>
            <a:pPr fontAlgn="base"/>
            <a:endParaRPr lang="en-GB" sz="1100">
              <a:solidFill>
                <a:srgbClr val="000000"/>
              </a:solidFill>
            </a:endParaRPr>
          </a:p>
          <a:p>
            <a:pPr fontAlgn="base"/>
            <a:r>
              <a:rPr lang="en-GB" sz="1100" i="0" u="none" strike="noStrike">
                <a:solidFill>
                  <a:srgbClr val="000000"/>
                </a:solidFill>
                <a:effectLst/>
              </a:rPr>
              <a:t>. </a:t>
            </a:r>
          </a:p>
          <a:p>
            <a:pPr fontAlgn="base"/>
            <a:endParaRPr lang="en-GB" sz="1100" i="0" u="none" strike="noStrike">
              <a:solidFill>
                <a:srgbClr val="000000"/>
              </a:solidFill>
              <a:effectLst/>
            </a:endParaRPr>
          </a:p>
          <a:p>
            <a:pPr marL="171450" indent="-171450" fontAlgn="base">
              <a:buFont typeface="Arial" panose="020B0604020202020204" pitchFamily="34" charset="0"/>
              <a:buChar char="•"/>
            </a:pPr>
            <a:endParaRPr lang="en-GB" sz="1100">
              <a:solidFill>
                <a:srgbClr val="000000"/>
              </a:solidFill>
            </a:endParaRPr>
          </a:p>
          <a:p>
            <a:pPr fontAlgn="base"/>
            <a:endParaRPr lang="en-GB" sz="1100">
              <a:solidFill>
                <a:srgbClr val="000000"/>
              </a:solidFill>
            </a:endParaRPr>
          </a:p>
        </p:txBody>
      </p:sp>
      <p:pic>
        <p:nvPicPr>
          <p:cNvPr id="6" name="Graphic 5" descr="Classroom">
            <a:extLst>
              <a:ext uri="{FF2B5EF4-FFF2-40B4-BE49-F238E27FC236}">
                <a16:creationId xmlns:a16="http://schemas.microsoft.com/office/drawing/2014/main" id="{6CD71E0B-75C3-4820-99B9-CC5D35B13E7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91738" y="1187689"/>
            <a:ext cx="914400" cy="914400"/>
          </a:xfrm>
          <a:prstGeom prst="rect">
            <a:avLst/>
          </a:prstGeom>
        </p:spPr>
      </p:pic>
      <p:pic>
        <p:nvPicPr>
          <p:cNvPr id="11" name="Graphic 10" descr="Group brainstorm">
            <a:extLst>
              <a:ext uri="{FF2B5EF4-FFF2-40B4-BE49-F238E27FC236}">
                <a16:creationId xmlns:a16="http://schemas.microsoft.com/office/drawing/2014/main" id="{FA9C9F20-47EE-4C19-B815-51E30BAEC0C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5288" y="3778950"/>
            <a:ext cx="914400" cy="914400"/>
          </a:xfrm>
          <a:prstGeom prst="rect">
            <a:avLst/>
          </a:prstGeom>
        </p:spPr>
      </p:pic>
      <p:pic>
        <p:nvPicPr>
          <p:cNvPr id="13" name="Graphic 12" descr="Questions">
            <a:extLst>
              <a:ext uri="{FF2B5EF4-FFF2-40B4-BE49-F238E27FC236}">
                <a16:creationId xmlns:a16="http://schemas.microsoft.com/office/drawing/2014/main" id="{469F3116-67FD-4362-91BE-D6791F219DC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03578" y="1225545"/>
            <a:ext cx="914400" cy="914400"/>
          </a:xfrm>
          <a:prstGeom prst="rect">
            <a:avLst/>
          </a:prstGeom>
        </p:spPr>
      </p:pic>
      <p:pic>
        <p:nvPicPr>
          <p:cNvPr id="15" name="Graphic 14" descr="Teacher">
            <a:extLst>
              <a:ext uri="{FF2B5EF4-FFF2-40B4-BE49-F238E27FC236}">
                <a16:creationId xmlns:a16="http://schemas.microsoft.com/office/drawing/2014/main" id="{CE845C0E-0C15-4CF2-972D-6F6E23CE0EC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883801" y="3861150"/>
            <a:ext cx="914400" cy="914400"/>
          </a:xfrm>
          <a:prstGeom prst="rect">
            <a:avLst/>
          </a:prstGeom>
        </p:spPr>
      </p:pic>
      <p:pic>
        <p:nvPicPr>
          <p:cNvPr id="17" name="Graphic 16" descr="Customer review RTL">
            <a:extLst>
              <a:ext uri="{FF2B5EF4-FFF2-40B4-BE49-F238E27FC236}">
                <a16:creationId xmlns:a16="http://schemas.microsoft.com/office/drawing/2014/main" id="{714DBF35-1288-443A-92D0-5C757D79AB1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641999" y="1144522"/>
            <a:ext cx="914400" cy="914400"/>
          </a:xfrm>
          <a:prstGeom prst="rect">
            <a:avLst/>
          </a:prstGeom>
        </p:spPr>
      </p:pic>
      <p:pic>
        <p:nvPicPr>
          <p:cNvPr id="19" name="Graphic 18" descr="Head with gears">
            <a:extLst>
              <a:ext uri="{FF2B5EF4-FFF2-40B4-BE49-F238E27FC236}">
                <a16:creationId xmlns:a16="http://schemas.microsoft.com/office/drawing/2014/main" id="{5E8863C6-45C1-4B1E-B3DA-FAD020C37C1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734535" y="3820575"/>
            <a:ext cx="914400" cy="914400"/>
          </a:xfrm>
          <a:prstGeom prst="rect">
            <a:avLst/>
          </a:prstGeom>
        </p:spPr>
      </p:pic>
      <p:pic>
        <p:nvPicPr>
          <p:cNvPr id="21" name="Graphic 20" descr="Person with idea">
            <a:extLst>
              <a:ext uri="{FF2B5EF4-FFF2-40B4-BE49-F238E27FC236}">
                <a16:creationId xmlns:a16="http://schemas.microsoft.com/office/drawing/2014/main" id="{04740FD5-C743-4B4A-BAE4-E2AAA5CD51F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363112" y="1109700"/>
            <a:ext cx="914400" cy="914400"/>
          </a:xfrm>
          <a:prstGeom prst="rect">
            <a:avLst/>
          </a:prstGeom>
        </p:spPr>
      </p:pic>
      <p:pic>
        <p:nvPicPr>
          <p:cNvPr id="23" name="Graphic 22" descr="Brain in head">
            <a:extLst>
              <a:ext uri="{FF2B5EF4-FFF2-40B4-BE49-F238E27FC236}">
                <a16:creationId xmlns:a16="http://schemas.microsoft.com/office/drawing/2014/main" id="{FAE75065-A78B-4800-BFDC-4D516F2D0F74}"/>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9523200" y="3847637"/>
            <a:ext cx="914400" cy="914400"/>
          </a:xfrm>
          <a:prstGeom prst="rect">
            <a:avLst/>
          </a:prstGeom>
        </p:spPr>
      </p:pic>
      <p:sp>
        <p:nvSpPr>
          <p:cNvPr id="24" name="Rectangle 23">
            <a:extLst>
              <a:ext uri="{FF2B5EF4-FFF2-40B4-BE49-F238E27FC236}">
                <a16:creationId xmlns:a16="http://schemas.microsoft.com/office/drawing/2014/main" id="{007C773E-A854-444C-893A-74E8F56A0CE0}"/>
              </a:ext>
            </a:extLst>
          </p:cNvPr>
          <p:cNvSpPr/>
          <p:nvPr/>
        </p:nvSpPr>
        <p:spPr>
          <a:xfrm>
            <a:off x="1406138" y="668702"/>
            <a:ext cx="2571750" cy="2585323"/>
          </a:xfrm>
          <a:prstGeom prst="rect">
            <a:avLst/>
          </a:prstGeom>
        </p:spPr>
        <p:txBody>
          <a:bodyPr wrap="square">
            <a:spAutoFit/>
          </a:bodyPr>
          <a:lstStyle/>
          <a:p>
            <a:pPr fontAlgn="base"/>
            <a:r>
              <a:rPr lang="en-GB" b="1">
                <a:solidFill>
                  <a:srgbClr val="000000"/>
                </a:solidFill>
              </a:rPr>
              <a:t>Phase 1: Introduction</a:t>
            </a:r>
          </a:p>
          <a:p>
            <a:pPr marL="171450" indent="-171450" fontAlgn="base">
              <a:buFont typeface="Arial" panose="020B0604020202020204" pitchFamily="34" charset="0"/>
              <a:buChar char="•"/>
            </a:pPr>
            <a:r>
              <a:rPr lang="en-GB">
                <a:solidFill>
                  <a:srgbClr val="000000"/>
                </a:solidFill>
              </a:rPr>
              <a:t>Set a purpose. Introduce the key concepts, topic, main idea. </a:t>
            </a:r>
          </a:p>
          <a:p>
            <a:pPr marL="171450" indent="-171450" fontAlgn="base">
              <a:buFont typeface="Arial" panose="020B0604020202020204" pitchFamily="34" charset="0"/>
              <a:buChar char="•"/>
            </a:pPr>
            <a:r>
              <a:rPr lang="en-GB">
                <a:solidFill>
                  <a:srgbClr val="000000"/>
                </a:solidFill>
              </a:rPr>
              <a:t>Pull students into the excitement of learning. </a:t>
            </a:r>
          </a:p>
          <a:p>
            <a:pPr marL="171450" indent="-171450" fontAlgn="base">
              <a:buFont typeface="Arial" panose="020B0604020202020204" pitchFamily="34" charset="0"/>
              <a:buChar char="•"/>
            </a:pPr>
            <a:r>
              <a:rPr lang="en-GB">
                <a:solidFill>
                  <a:srgbClr val="000000"/>
                </a:solidFill>
              </a:rPr>
              <a:t>Make the learning relevant. </a:t>
            </a:r>
          </a:p>
        </p:txBody>
      </p:sp>
      <p:sp>
        <p:nvSpPr>
          <p:cNvPr id="26" name="Rectangle 25">
            <a:extLst>
              <a:ext uri="{FF2B5EF4-FFF2-40B4-BE49-F238E27FC236}">
                <a16:creationId xmlns:a16="http://schemas.microsoft.com/office/drawing/2014/main" id="{D5F6C6C8-3715-404A-9022-5F46493D325F}"/>
              </a:ext>
            </a:extLst>
          </p:cNvPr>
          <p:cNvSpPr/>
          <p:nvPr/>
        </p:nvSpPr>
        <p:spPr>
          <a:xfrm>
            <a:off x="1292983" y="3794438"/>
            <a:ext cx="3017439" cy="2862322"/>
          </a:xfrm>
          <a:prstGeom prst="rect">
            <a:avLst/>
          </a:prstGeom>
        </p:spPr>
        <p:txBody>
          <a:bodyPr wrap="square">
            <a:spAutoFit/>
          </a:bodyPr>
          <a:lstStyle/>
          <a:p>
            <a:pPr fontAlgn="base"/>
            <a:r>
              <a:rPr lang="en-GB" b="1">
                <a:solidFill>
                  <a:srgbClr val="000000"/>
                </a:solidFill>
              </a:rPr>
              <a:t>Phase 2: Foundation</a:t>
            </a:r>
            <a:endParaRPr lang="en-GB">
              <a:solidFill>
                <a:srgbClr val="000000"/>
              </a:solidFill>
            </a:endParaRPr>
          </a:p>
          <a:p>
            <a:pPr marL="171450" indent="-171450" fontAlgn="base">
              <a:buFont typeface="Arial" panose="020B0604020202020204" pitchFamily="34" charset="0"/>
              <a:buChar char="•"/>
            </a:pPr>
            <a:r>
              <a:rPr lang="en-GB">
                <a:solidFill>
                  <a:srgbClr val="000000"/>
                </a:solidFill>
              </a:rPr>
              <a:t>Check on previous knowledge. </a:t>
            </a:r>
          </a:p>
          <a:p>
            <a:pPr marL="171450" indent="-171450" fontAlgn="base">
              <a:buFont typeface="Arial" panose="020B0604020202020204" pitchFamily="34" charset="0"/>
              <a:buChar char="•"/>
            </a:pPr>
            <a:r>
              <a:rPr lang="en-GB">
                <a:solidFill>
                  <a:srgbClr val="000000"/>
                </a:solidFill>
              </a:rPr>
              <a:t>Clarify key points. </a:t>
            </a:r>
          </a:p>
          <a:p>
            <a:pPr marL="171450" indent="-171450" fontAlgn="base">
              <a:buFont typeface="Arial" panose="020B0604020202020204" pitchFamily="34" charset="0"/>
              <a:buChar char="•"/>
            </a:pPr>
            <a:r>
              <a:rPr lang="en-GB">
                <a:solidFill>
                  <a:srgbClr val="000000"/>
                </a:solidFill>
              </a:rPr>
              <a:t>Focus on specific standards, objectives, goals. </a:t>
            </a:r>
          </a:p>
          <a:p>
            <a:pPr marL="171450" indent="-171450" fontAlgn="base">
              <a:buFont typeface="Arial" panose="020B0604020202020204" pitchFamily="34" charset="0"/>
              <a:buChar char="•"/>
            </a:pPr>
            <a:r>
              <a:rPr lang="en-GB">
                <a:solidFill>
                  <a:srgbClr val="000000"/>
                </a:solidFill>
              </a:rPr>
              <a:t>Check for correctness and add to background knowledge. </a:t>
            </a:r>
          </a:p>
          <a:p>
            <a:pPr marL="171450" indent="-171450" fontAlgn="base">
              <a:buFont typeface="Arial" panose="020B0604020202020204" pitchFamily="34" charset="0"/>
              <a:buChar char="•"/>
            </a:pPr>
            <a:r>
              <a:rPr lang="en-GB">
                <a:solidFill>
                  <a:srgbClr val="000000"/>
                </a:solidFill>
              </a:rPr>
              <a:t>Introduce key vocabulary. </a:t>
            </a:r>
          </a:p>
        </p:txBody>
      </p:sp>
      <p:sp>
        <p:nvSpPr>
          <p:cNvPr id="27" name="Rectangle 26">
            <a:extLst>
              <a:ext uri="{FF2B5EF4-FFF2-40B4-BE49-F238E27FC236}">
                <a16:creationId xmlns:a16="http://schemas.microsoft.com/office/drawing/2014/main" id="{288A1B13-B4FF-4346-8BBD-9AB2A03CBBED}"/>
              </a:ext>
            </a:extLst>
          </p:cNvPr>
          <p:cNvSpPr/>
          <p:nvPr/>
        </p:nvSpPr>
        <p:spPr>
          <a:xfrm>
            <a:off x="4716093" y="668702"/>
            <a:ext cx="2482445" cy="2585323"/>
          </a:xfrm>
          <a:prstGeom prst="rect">
            <a:avLst/>
          </a:prstGeom>
        </p:spPr>
        <p:txBody>
          <a:bodyPr wrap="square">
            <a:spAutoFit/>
          </a:bodyPr>
          <a:lstStyle/>
          <a:p>
            <a:pPr fontAlgn="base"/>
            <a:r>
              <a:rPr lang="en-GB" b="1">
                <a:solidFill>
                  <a:srgbClr val="000000"/>
                </a:solidFill>
              </a:rPr>
              <a:t>Phase 3: Brain Activation</a:t>
            </a:r>
            <a:endParaRPr lang="en-GB">
              <a:solidFill>
                <a:srgbClr val="000000"/>
              </a:solidFill>
            </a:endParaRPr>
          </a:p>
          <a:p>
            <a:pPr marL="171450" indent="-171450" fontAlgn="base">
              <a:buFont typeface="Arial" panose="020B0604020202020204" pitchFamily="34" charset="0"/>
              <a:buChar char="•"/>
            </a:pPr>
            <a:r>
              <a:rPr lang="en-GB">
                <a:solidFill>
                  <a:srgbClr val="000000"/>
                </a:solidFill>
              </a:rPr>
              <a:t>Ask questions to clarify ideas and to add knowledge. </a:t>
            </a:r>
          </a:p>
          <a:p>
            <a:pPr marL="171450" indent="-171450" fontAlgn="base">
              <a:buFont typeface="Arial" panose="020B0604020202020204" pitchFamily="34" charset="0"/>
              <a:buChar char="•"/>
            </a:pPr>
            <a:r>
              <a:rPr lang="en-GB">
                <a:solidFill>
                  <a:srgbClr val="000000"/>
                </a:solidFill>
              </a:rPr>
              <a:t>Brainstorm main ideas. </a:t>
            </a:r>
          </a:p>
          <a:p>
            <a:pPr marL="171450" indent="-171450" fontAlgn="base">
              <a:buFont typeface="Arial" panose="020B0604020202020204" pitchFamily="34" charset="0"/>
              <a:buChar char="•"/>
            </a:pPr>
            <a:r>
              <a:rPr lang="en-GB">
                <a:solidFill>
                  <a:srgbClr val="000000"/>
                </a:solidFill>
              </a:rPr>
              <a:t>Clarify and correct misconceptions. </a:t>
            </a:r>
          </a:p>
        </p:txBody>
      </p:sp>
      <p:sp>
        <p:nvSpPr>
          <p:cNvPr id="28" name="Rectangle 27">
            <a:extLst>
              <a:ext uri="{FF2B5EF4-FFF2-40B4-BE49-F238E27FC236}">
                <a16:creationId xmlns:a16="http://schemas.microsoft.com/office/drawing/2014/main" id="{B6E0C9CF-1519-48DF-B764-4D1D19A166A3}"/>
              </a:ext>
            </a:extLst>
          </p:cNvPr>
          <p:cNvSpPr/>
          <p:nvPr/>
        </p:nvSpPr>
        <p:spPr>
          <a:xfrm>
            <a:off x="4798201" y="3804000"/>
            <a:ext cx="2062200" cy="1200329"/>
          </a:xfrm>
          <a:prstGeom prst="rect">
            <a:avLst/>
          </a:prstGeom>
        </p:spPr>
        <p:txBody>
          <a:bodyPr wrap="square">
            <a:spAutoFit/>
          </a:bodyPr>
          <a:lstStyle/>
          <a:p>
            <a:pPr fontAlgn="base"/>
            <a:r>
              <a:rPr lang="en-GB" b="1">
                <a:solidFill>
                  <a:srgbClr val="000000"/>
                </a:solidFill>
              </a:rPr>
              <a:t>Phase 4: Body of New Information</a:t>
            </a:r>
            <a:endParaRPr lang="en-GB">
              <a:solidFill>
                <a:srgbClr val="000000"/>
              </a:solidFill>
            </a:endParaRPr>
          </a:p>
          <a:p>
            <a:pPr marL="171450" indent="-171450" fontAlgn="base">
              <a:buFont typeface="Arial" panose="020B0604020202020204" pitchFamily="34" charset="0"/>
              <a:buChar char="•"/>
            </a:pPr>
            <a:r>
              <a:rPr lang="en-GB">
                <a:solidFill>
                  <a:srgbClr val="000000"/>
                </a:solidFill>
              </a:rPr>
              <a:t>Provide teacher input. </a:t>
            </a:r>
          </a:p>
        </p:txBody>
      </p:sp>
      <p:sp>
        <p:nvSpPr>
          <p:cNvPr id="29" name="Rectangle 28">
            <a:extLst>
              <a:ext uri="{FF2B5EF4-FFF2-40B4-BE49-F238E27FC236}">
                <a16:creationId xmlns:a16="http://schemas.microsoft.com/office/drawing/2014/main" id="{B1AB6205-656A-4A20-99D7-239FD7D4CAED}"/>
              </a:ext>
            </a:extLst>
          </p:cNvPr>
          <p:cNvSpPr/>
          <p:nvPr/>
        </p:nvSpPr>
        <p:spPr>
          <a:xfrm>
            <a:off x="7458915" y="805582"/>
            <a:ext cx="2189910" cy="1754326"/>
          </a:xfrm>
          <a:prstGeom prst="rect">
            <a:avLst/>
          </a:prstGeom>
        </p:spPr>
        <p:txBody>
          <a:bodyPr wrap="square">
            <a:spAutoFit/>
          </a:bodyPr>
          <a:lstStyle/>
          <a:p>
            <a:pPr fontAlgn="base"/>
            <a:r>
              <a:rPr lang="en-GB" b="1">
                <a:solidFill>
                  <a:srgbClr val="000000"/>
                </a:solidFill>
              </a:rPr>
              <a:t>Phase 5: Clarification</a:t>
            </a:r>
            <a:endParaRPr lang="en-GB">
              <a:solidFill>
                <a:srgbClr val="000000"/>
              </a:solidFill>
            </a:endParaRPr>
          </a:p>
          <a:p>
            <a:pPr marL="171450" indent="-171450" fontAlgn="base">
              <a:buFont typeface="Arial" panose="020B0604020202020204" pitchFamily="34" charset="0"/>
              <a:buChar char="•"/>
            </a:pPr>
            <a:r>
              <a:rPr lang="en-GB">
                <a:solidFill>
                  <a:srgbClr val="000000"/>
                </a:solidFill>
              </a:rPr>
              <a:t>Check for understanding with sample problems, situations, questions</a:t>
            </a:r>
            <a:endParaRPr lang="en-GB"/>
          </a:p>
        </p:txBody>
      </p:sp>
      <p:sp>
        <p:nvSpPr>
          <p:cNvPr id="30" name="Rectangle 29">
            <a:extLst>
              <a:ext uri="{FF2B5EF4-FFF2-40B4-BE49-F238E27FC236}">
                <a16:creationId xmlns:a16="http://schemas.microsoft.com/office/drawing/2014/main" id="{A75B4A20-918F-46D1-9E12-7419C9121BA6}"/>
              </a:ext>
            </a:extLst>
          </p:cNvPr>
          <p:cNvSpPr/>
          <p:nvPr/>
        </p:nvSpPr>
        <p:spPr>
          <a:xfrm>
            <a:off x="7667985" y="3778950"/>
            <a:ext cx="2062200" cy="1477328"/>
          </a:xfrm>
          <a:prstGeom prst="rect">
            <a:avLst/>
          </a:prstGeom>
        </p:spPr>
        <p:txBody>
          <a:bodyPr wrap="square">
            <a:spAutoFit/>
          </a:bodyPr>
          <a:lstStyle/>
          <a:p>
            <a:pPr fontAlgn="base"/>
            <a:r>
              <a:rPr lang="en-GB" b="1">
                <a:solidFill>
                  <a:srgbClr val="000000"/>
                </a:solidFill>
              </a:rPr>
              <a:t>Phase 6: Practice and Review</a:t>
            </a:r>
            <a:endParaRPr lang="en-GB">
              <a:solidFill>
                <a:srgbClr val="000000"/>
              </a:solidFill>
            </a:endParaRPr>
          </a:p>
          <a:p>
            <a:pPr marL="171450" indent="-171450" fontAlgn="base">
              <a:buFont typeface="Arial" panose="020B0604020202020204" pitchFamily="34" charset="0"/>
              <a:buChar char="•"/>
            </a:pPr>
            <a:r>
              <a:rPr lang="en-GB">
                <a:solidFill>
                  <a:srgbClr val="000000"/>
                </a:solidFill>
              </a:rPr>
              <a:t>Provide time for practice and review. </a:t>
            </a:r>
          </a:p>
        </p:txBody>
      </p:sp>
      <p:sp>
        <p:nvSpPr>
          <p:cNvPr id="31" name="Rectangle 30">
            <a:extLst>
              <a:ext uri="{FF2B5EF4-FFF2-40B4-BE49-F238E27FC236}">
                <a16:creationId xmlns:a16="http://schemas.microsoft.com/office/drawing/2014/main" id="{CCB20DD8-7A40-4CEC-9056-81C0105E9982}"/>
              </a:ext>
            </a:extLst>
          </p:cNvPr>
          <p:cNvSpPr/>
          <p:nvPr/>
        </p:nvSpPr>
        <p:spPr>
          <a:xfrm>
            <a:off x="10347114" y="3805060"/>
            <a:ext cx="1705612" cy="1477328"/>
          </a:xfrm>
          <a:prstGeom prst="rect">
            <a:avLst/>
          </a:prstGeom>
        </p:spPr>
        <p:txBody>
          <a:bodyPr wrap="square">
            <a:spAutoFit/>
          </a:bodyPr>
          <a:lstStyle/>
          <a:p>
            <a:pPr fontAlgn="base"/>
            <a:r>
              <a:rPr lang="en-GB" b="1">
                <a:solidFill>
                  <a:srgbClr val="000000"/>
                </a:solidFill>
              </a:rPr>
              <a:t>Phase 8: Closure</a:t>
            </a:r>
            <a:endParaRPr lang="en-GB">
              <a:solidFill>
                <a:srgbClr val="000000"/>
              </a:solidFill>
            </a:endParaRPr>
          </a:p>
          <a:p>
            <a:pPr marL="171450" indent="-171450" fontAlgn="base">
              <a:buFont typeface="Arial" panose="020B0604020202020204" pitchFamily="34" charset="0"/>
              <a:buChar char="•"/>
            </a:pPr>
            <a:r>
              <a:rPr lang="en-GB">
                <a:solidFill>
                  <a:srgbClr val="000000"/>
                </a:solidFill>
              </a:rPr>
              <a:t>Bring the lesson to closure. </a:t>
            </a:r>
          </a:p>
        </p:txBody>
      </p:sp>
      <p:sp>
        <p:nvSpPr>
          <p:cNvPr id="32" name="Rectangle 31">
            <a:extLst>
              <a:ext uri="{FF2B5EF4-FFF2-40B4-BE49-F238E27FC236}">
                <a16:creationId xmlns:a16="http://schemas.microsoft.com/office/drawing/2014/main" id="{55330CC8-62F2-4317-8AFE-CD3111D4C8C6}"/>
              </a:ext>
            </a:extLst>
          </p:cNvPr>
          <p:cNvSpPr/>
          <p:nvPr/>
        </p:nvSpPr>
        <p:spPr>
          <a:xfrm>
            <a:off x="10134600" y="890826"/>
            <a:ext cx="2119275" cy="2031325"/>
          </a:xfrm>
          <a:prstGeom prst="rect">
            <a:avLst/>
          </a:prstGeom>
        </p:spPr>
        <p:txBody>
          <a:bodyPr wrap="square">
            <a:spAutoFit/>
          </a:bodyPr>
          <a:lstStyle/>
          <a:p>
            <a:pPr fontAlgn="base"/>
            <a:r>
              <a:rPr lang="en-GB" b="1">
                <a:solidFill>
                  <a:srgbClr val="000000"/>
                </a:solidFill>
              </a:rPr>
              <a:t>Phase 7: Independent Practice</a:t>
            </a:r>
            <a:endParaRPr lang="en-GB">
              <a:solidFill>
                <a:srgbClr val="000000"/>
              </a:solidFill>
            </a:endParaRPr>
          </a:p>
          <a:p>
            <a:pPr marL="171450" indent="-171450" fontAlgn="base">
              <a:buFont typeface="Arial" panose="020B0604020202020204" pitchFamily="34" charset="0"/>
              <a:buChar char="•"/>
            </a:pPr>
            <a:r>
              <a:rPr lang="en-GB">
                <a:solidFill>
                  <a:srgbClr val="000000"/>
                </a:solidFill>
              </a:rPr>
              <a:t>Supervise students' independent practice. </a:t>
            </a:r>
          </a:p>
        </p:txBody>
      </p:sp>
      <p:pic>
        <p:nvPicPr>
          <p:cNvPr id="34" name="Graphic 33" descr="Chevron arrows RTL">
            <a:extLst>
              <a:ext uri="{FF2B5EF4-FFF2-40B4-BE49-F238E27FC236}">
                <a16:creationId xmlns:a16="http://schemas.microsoft.com/office/drawing/2014/main" id="{3D092B84-C862-4B39-B372-D11F01A21122}"/>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545288" y="2621850"/>
            <a:ext cx="914400" cy="914400"/>
          </a:xfrm>
          <a:prstGeom prst="rect">
            <a:avLst/>
          </a:prstGeom>
        </p:spPr>
      </p:pic>
      <p:pic>
        <p:nvPicPr>
          <p:cNvPr id="35" name="Graphic 34" descr="Chevron arrows RTL">
            <a:extLst>
              <a:ext uri="{FF2B5EF4-FFF2-40B4-BE49-F238E27FC236}">
                <a16:creationId xmlns:a16="http://schemas.microsoft.com/office/drawing/2014/main" id="{C31B8718-1CB6-455C-A9E7-170516E80716}"/>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3869215" y="166725"/>
            <a:ext cx="914400" cy="914400"/>
          </a:xfrm>
          <a:prstGeom prst="rect">
            <a:avLst/>
          </a:prstGeom>
        </p:spPr>
      </p:pic>
      <p:pic>
        <p:nvPicPr>
          <p:cNvPr id="36" name="Graphic 35" descr="Chevron arrows RTL">
            <a:extLst>
              <a:ext uri="{FF2B5EF4-FFF2-40B4-BE49-F238E27FC236}">
                <a16:creationId xmlns:a16="http://schemas.microsoft.com/office/drawing/2014/main" id="{B2BF9137-7453-4684-8F9F-B96D12DCC3C7}"/>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6719254" y="5023379"/>
            <a:ext cx="914400" cy="914400"/>
          </a:xfrm>
          <a:prstGeom prst="rect">
            <a:avLst/>
          </a:prstGeom>
        </p:spPr>
      </p:pic>
      <p:pic>
        <p:nvPicPr>
          <p:cNvPr id="37" name="Graphic 36" descr="Chevron arrows RTL">
            <a:extLst>
              <a:ext uri="{FF2B5EF4-FFF2-40B4-BE49-F238E27FC236}">
                <a16:creationId xmlns:a16="http://schemas.microsoft.com/office/drawing/2014/main" id="{74845725-DAFA-49D5-A287-0B2941E3AC04}"/>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9432713" y="2539519"/>
            <a:ext cx="914400" cy="914400"/>
          </a:xfrm>
          <a:prstGeom prst="rect">
            <a:avLst/>
          </a:prstGeom>
        </p:spPr>
      </p:pic>
      <p:pic>
        <p:nvPicPr>
          <p:cNvPr id="38" name="Graphic 37" descr="Chevron arrows RTL">
            <a:extLst>
              <a:ext uri="{FF2B5EF4-FFF2-40B4-BE49-F238E27FC236}">
                <a16:creationId xmlns:a16="http://schemas.microsoft.com/office/drawing/2014/main" id="{22D17B10-B24E-417C-9A82-5A7B1F0459DB}"/>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6719254" y="2546003"/>
            <a:ext cx="914400" cy="914400"/>
          </a:xfrm>
          <a:prstGeom prst="rect">
            <a:avLst/>
          </a:prstGeom>
        </p:spPr>
      </p:pic>
      <p:pic>
        <p:nvPicPr>
          <p:cNvPr id="39" name="Graphic 38" descr="Chevron arrows RTL">
            <a:extLst>
              <a:ext uri="{FF2B5EF4-FFF2-40B4-BE49-F238E27FC236}">
                <a16:creationId xmlns:a16="http://schemas.microsoft.com/office/drawing/2014/main" id="{B7EDD1AC-1B20-4A99-9CF9-341D0BFC44A2}"/>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3912376" y="4997280"/>
            <a:ext cx="914400" cy="914400"/>
          </a:xfrm>
          <a:prstGeom prst="rect">
            <a:avLst/>
          </a:prstGeom>
        </p:spPr>
      </p:pic>
      <p:pic>
        <p:nvPicPr>
          <p:cNvPr id="40" name="Graphic 39" descr="Chevron arrows RTL">
            <a:extLst>
              <a:ext uri="{FF2B5EF4-FFF2-40B4-BE49-F238E27FC236}">
                <a16:creationId xmlns:a16="http://schemas.microsoft.com/office/drawing/2014/main" id="{E6266860-D7C4-4996-98C8-67852208EA04}"/>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3869215" y="2566988"/>
            <a:ext cx="914400" cy="914400"/>
          </a:xfrm>
          <a:prstGeom prst="rect">
            <a:avLst/>
          </a:prstGeom>
        </p:spPr>
      </p:pic>
      <p:pic>
        <p:nvPicPr>
          <p:cNvPr id="41" name="Graphic 40" descr="Chevron arrows RTL">
            <a:extLst>
              <a:ext uri="{FF2B5EF4-FFF2-40B4-BE49-F238E27FC236}">
                <a16:creationId xmlns:a16="http://schemas.microsoft.com/office/drawing/2014/main" id="{A0E0AD9A-C146-4722-A990-859BCD885F7C}"/>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545288" y="4970411"/>
            <a:ext cx="914400" cy="914400"/>
          </a:xfrm>
          <a:prstGeom prst="rect">
            <a:avLst/>
          </a:prstGeom>
        </p:spPr>
      </p:pic>
      <p:pic>
        <p:nvPicPr>
          <p:cNvPr id="42" name="Graphic 41" descr="Chevron arrows RTL">
            <a:extLst>
              <a:ext uri="{FF2B5EF4-FFF2-40B4-BE49-F238E27FC236}">
                <a16:creationId xmlns:a16="http://schemas.microsoft.com/office/drawing/2014/main" id="{80F3D863-8EBD-4484-B805-DAD08044367A}"/>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9452002" y="174012"/>
            <a:ext cx="914400" cy="914400"/>
          </a:xfrm>
          <a:prstGeom prst="rect">
            <a:avLst/>
          </a:prstGeom>
        </p:spPr>
      </p:pic>
      <p:pic>
        <p:nvPicPr>
          <p:cNvPr id="43" name="Graphic 42" descr="Chevron arrows RTL">
            <a:extLst>
              <a:ext uri="{FF2B5EF4-FFF2-40B4-BE49-F238E27FC236}">
                <a16:creationId xmlns:a16="http://schemas.microsoft.com/office/drawing/2014/main" id="{DD89D265-C868-4809-8E68-5CBCE79A3A85}"/>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6200000">
            <a:off x="6650772" y="182453"/>
            <a:ext cx="914400" cy="914400"/>
          </a:xfrm>
          <a:prstGeom prst="rect">
            <a:avLst/>
          </a:prstGeom>
        </p:spPr>
      </p:pic>
      <p:sp>
        <p:nvSpPr>
          <p:cNvPr id="4" name="Slide Number Placeholder 3">
            <a:extLst>
              <a:ext uri="{FF2B5EF4-FFF2-40B4-BE49-F238E27FC236}">
                <a16:creationId xmlns:a16="http://schemas.microsoft.com/office/drawing/2014/main" id="{2087F01E-469F-D341-903D-DE2E1B449B67}"/>
              </a:ext>
            </a:extLst>
          </p:cNvPr>
          <p:cNvSpPr>
            <a:spLocks noGrp="1"/>
          </p:cNvSpPr>
          <p:nvPr>
            <p:ph type="sldNum" sz="quarter" idx="12"/>
          </p:nvPr>
        </p:nvSpPr>
        <p:spPr/>
        <p:txBody>
          <a:bodyPr/>
          <a:lstStyle/>
          <a:p>
            <a:fld id="{21BC979E-FD66-4DE5-A630-6118B69A4F79}" type="slidenum">
              <a:rPr lang="en-GB" smtClean="0"/>
              <a:t>24</a:t>
            </a:fld>
            <a:endParaRPr lang="en-GB"/>
          </a:p>
        </p:txBody>
      </p:sp>
    </p:spTree>
    <p:extLst>
      <p:ext uri="{BB962C8B-B14F-4D97-AF65-F5344CB8AC3E}">
        <p14:creationId xmlns:p14="http://schemas.microsoft.com/office/powerpoint/2010/main" val="1507549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5517334" y="5774057"/>
            <a:ext cx="6886575" cy="1200329"/>
          </a:xfrm>
          <a:prstGeom prst="rect">
            <a:avLst/>
          </a:prstGeom>
          <a:noFill/>
        </p:spPr>
        <p:txBody>
          <a:bodyPr wrap="square" rtlCol="0">
            <a:spAutoFit/>
          </a:bodyPr>
          <a:lstStyle/>
          <a:p>
            <a:r>
              <a:rPr lang="en-GB" dirty="0"/>
              <a:t>Nine events of instruction</a:t>
            </a:r>
          </a:p>
          <a:p>
            <a:r>
              <a:rPr lang="en-GB" dirty="0">
                <a:hlinkClick r:id="rId2"/>
              </a:rPr>
              <a:t>https://mylove4learning.com/robert-gagne-and-the-9-events-of-instruction/</a:t>
            </a:r>
            <a:r>
              <a:rPr lang="en-GB" dirty="0"/>
              <a:t> </a:t>
            </a:r>
          </a:p>
          <a:p>
            <a:endParaRPr lang="en-GB" dirty="0"/>
          </a:p>
        </p:txBody>
      </p:sp>
      <p:sp>
        <p:nvSpPr>
          <p:cNvPr id="5" name="Rectangle 4">
            <a:extLst>
              <a:ext uri="{FF2B5EF4-FFF2-40B4-BE49-F238E27FC236}">
                <a16:creationId xmlns:a16="http://schemas.microsoft.com/office/drawing/2014/main" id="{E9900A2A-C25A-4D7E-97EB-2CF38FDC55D3}"/>
              </a:ext>
            </a:extLst>
          </p:cNvPr>
          <p:cNvSpPr/>
          <p:nvPr/>
        </p:nvSpPr>
        <p:spPr>
          <a:xfrm>
            <a:off x="5762624" y="346145"/>
            <a:ext cx="6096000" cy="369332"/>
          </a:xfrm>
          <a:prstGeom prst="rect">
            <a:avLst/>
          </a:prstGeom>
        </p:spPr>
        <p:txBody>
          <a:bodyPr>
            <a:spAutoFit/>
          </a:bodyPr>
          <a:lstStyle/>
          <a:p>
            <a:pPr fontAlgn="base"/>
            <a:r>
              <a:rPr lang="en-GB" b="1"/>
              <a:t>Nine Events of Instruction</a:t>
            </a:r>
          </a:p>
        </p:txBody>
      </p:sp>
      <p:graphicFrame>
        <p:nvGraphicFramePr>
          <p:cNvPr id="9" name="Table 8">
            <a:extLst>
              <a:ext uri="{FF2B5EF4-FFF2-40B4-BE49-F238E27FC236}">
                <a16:creationId xmlns:a16="http://schemas.microsoft.com/office/drawing/2014/main" id="{C79F0BCE-BD8F-47FA-ACC0-3414AB07A706}"/>
              </a:ext>
            </a:extLst>
          </p:cNvPr>
          <p:cNvGraphicFramePr>
            <a:graphicFrameLocks noGrp="1"/>
          </p:cNvGraphicFramePr>
          <p:nvPr>
            <p:extLst>
              <p:ext uri="{D42A27DB-BD31-4B8C-83A1-F6EECF244321}">
                <p14:modId xmlns:p14="http://schemas.microsoft.com/office/powerpoint/2010/main" val="2214293739"/>
              </p:ext>
            </p:extLst>
          </p:nvPr>
        </p:nvGraphicFramePr>
        <p:xfrm>
          <a:off x="260350" y="346144"/>
          <a:ext cx="5178372" cy="6187620"/>
        </p:xfrm>
        <a:graphic>
          <a:graphicData uri="http://schemas.openxmlformats.org/drawingml/2006/table">
            <a:tbl>
              <a:tblPr firstRow="1" bandRow="1">
                <a:tableStyleId>{5940675A-B579-460E-94D1-54222C63F5DA}</a:tableStyleId>
              </a:tblPr>
              <a:tblGrid>
                <a:gridCol w="1480545">
                  <a:extLst>
                    <a:ext uri="{9D8B030D-6E8A-4147-A177-3AD203B41FA5}">
                      <a16:colId xmlns:a16="http://schemas.microsoft.com/office/drawing/2014/main" val="3294227982"/>
                    </a:ext>
                  </a:extLst>
                </a:gridCol>
                <a:gridCol w="3697827">
                  <a:extLst>
                    <a:ext uri="{9D8B030D-6E8A-4147-A177-3AD203B41FA5}">
                      <a16:colId xmlns:a16="http://schemas.microsoft.com/office/drawing/2014/main" val="2773517586"/>
                    </a:ext>
                  </a:extLst>
                </a:gridCol>
              </a:tblGrid>
              <a:tr h="834562">
                <a:tc>
                  <a:txBody>
                    <a:bodyPr/>
                    <a:lstStyle/>
                    <a:p>
                      <a:r>
                        <a:rPr lang="en-GB"/>
                        <a:t>Stage or Phase</a:t>
                      </a:r>
                      <a:endParaRPr lang="en-GB">
                        <a:solidFill>
                          <a:schemeClr val="tx1">
                            <a:lumMod val="50000"/>
                            <a:lumOff val="50000"/>
                          </a:schemeClr>
                        </a:solidFill>
                      </a:endParaRPr>
                    </a:p>
                  </a:txBody>
                  <a:tcPr>
                    <a:solidFill>
                      <a:schemeClr val="bg1">
                        <a:lumMod val="75000"/>
                      </a:schemeClr>
                    </a:solidFill>
                  </a:tcPr>
                </a:tc>
                <a:tc>
                  <a:txBody>
                    <a:bodyPr/>
                    <a:lstStyle/>
                    <a:p>
                      <a:r>
                        <a:rPr lang="en-GB" b="1"/>
                        <a:t>Nine Events of Instruction</a:t>
                      </a:r>
                    </a:p>
                    <a:p>
                      <a:r>
                        <a:rPr lang="en-GB" b="1" i="1" err="1">
                          <a:solidFill>
                            <a:schemeClr val="tx1"/>
                          </a:solidFill>
                        </a:rPr>
                        <a:t>Gagné</a:t>
                      </a:r>
                      <a:endParaRPr lang="en-GB" b="1" i="1">
                        <a:solidFill>
                          <a:schemeClr val="tx1"/>
                        </a:solidFill>
                      </a:endParaRPr>
                    </a:p>
                  </a:txBody>
                  <a:tcPr>
                    <a:solidFill>
                      <a:schemeClr val="bg1">
                        <a:lumMod val="75000"/>
                      </a:schemeClr>
                    </a:solidFill>
                  </a:tcPr>
                </a:tc>
                <a:extLst>
                  <a:ext uri="{0D108BD9-81ED-4DB2-BD59-A6C34878D82A}">
                    <a16:rowId xmlns:a16="http://schemas.microsoft.com/office/drawing/2014/main" val="3192136302"/>
                  </a:ext>
                </a:extLst>
              </a:tr>
              <a:tr h="562845">
                <a:tc>
                  <a:txBody>
                    <a:bodyPr/>
                    <a:lstStyle/>
                    <a:p>
                      <a:r>
                        <a:rPr lang="en-GB"/>
                        <a:t>Engage interest</a:t>
                      </a:r>
                      <a:endParaRPr lang="en-GB">
                        <a:solidFill>
                          <a:schemeClr val="tx1">
                            <a:lumMod val="50000"/>
                            <a:lumOff val="50000"/>
                          </a:schemeClr>
                        </a:solidFill>
                      </a:endParaRPr>
                    </a:p>
                  </a:txBody>
                  <a:tcPr/>
                </a:tc>
                <a:tc>
                  <a:txBody>
                    <a:bodyPr/>
                    <a:lstStyle/>
                    <a:p>
                      <a:r>
                        <a:rPr lang="en-GB" b="1"/>
                        <a:t>Gaining attention</a:t>
                      </a:r>
                    </a:p>
                  </a:txBody>
                  <a:tcPr/>
                </a:tc>
                <a:extLst>
                  <a:ext uri="{0D108BD9-81ED-4DB2-BD59-A6C34878D82A}">
                    <a16:rowId xmlns:a16="http://schemas.microsoft.com/office/drawing/2014/main" val="1418286386"/>
                  </a:ext>
                </a:extLst>
              </a:tr>
              <a:tr h="678016">
                <a:tc>
                  <a:txBody>
                    <a:bodyPr/>
                    <a:lstStyle/>
                    <a:p>
                      <a:r>
                        <a:rPr lang="en-GB"/>
                        <a:t>Set goals for learning</a:t>
                      </a:r>
                      <a:endParaRPr lang="en-GB">
                        <a:solidFill>
                          <a:schemeClr val="tx1">
                            <a:lumMod val="50000"/>
                            <a:lumOff val="50000"/>
                          </a:schemeClr>
                        </a:solidFill>
                      </a:endParaRPr>
                    </a:p>
                  </a:txBody>
                  <a:tcPr/>
                </a:tc>
                <a:tc>
                  <a:txBody>
                    <a:bodyPr/>
                    <a:lstStyle/>
                    <a:p>
                      <a:r>
                        <a:rPr lang="en-GB" b="1"/>
                        <a:t>Informing the learner of the objective</a:t>
                      </a:r>
                    </a:p>
                  </a:txBody>
                  <a:tcPr/>
                </a:tc>
                <a:extLst>
                  <a:ext uri="{0D108BD9-81ED-4DB2-BD59-A6C34878D82A}">
                    <a16:rowId xmlns:a16="http://schemas.microsoft.com/office/drawing/2014/main" val="3693939916"/>
                  </a:ext>
                </a:extLst>
              </a:tr>
              <a:tr h="1665741">
                <a:tc>
                  <a:txBody>
                    <a:bodyPr/>
                    <a:lstStyle/>
                    <a:p>
                      <a:r>
                        <a:rPr lang="en-GB"/>
                        <a:t>Guide new learning</a:t>
                      </a:r>
                      <a:endParaRPr lang="en-GB">
                        <a:solidFill>
                          <a:schemeClr val="tx1">
                            <a:lumMod val="50000"/>
                            <a:lumOff val="50000"/>
                          </a:schemeClr>
                        </a:solidFill>
                      </a:endParaRPr>
                    </a:p>
                  </a:txBody>
                  <a:tcPr/>
                </a:tc>
                <a:tc>
                  <a:txBody>
                    <a:bodyPr/>
                    <a:lstStyle/>
                    <a:p>
                      <a:r>
                        <a:rPr lang="en-GB" b="1"/>
                        <a:t>Stimulating recall of prerequisite learning</a:t>
                      </a:r>
                    </a:p>
                    <a:p>
                      <a:endParaRPr lang="en-GB" b="1"/>
                    </a:p>
                    <a:p>
                      <a:r>
                        <a:rPr lang="en-GB" b="1"/>
                        <a:t>Presenting the stimulus material</a:t>
                      </a:r>
                    </a:p>
                    <a:p>
                      <a:endParaRPr lang="en-GB" b="1"/>
                    </a:p>
                    <a:p>
                      <a:r>
                        <a:rPr lang="en-GB" b="1"/>
                        <a:t>Providing learning guidance</a:t>
                      </a:r>
                    </a:p>
                  </a:txBody>
                  <a:tcPr/>
                </a:tc>
                <a:extLst>
                  <a:ext uri="{0D108BD9-81ED-4DB2-BD59-A6C34878D82A}">
                    <a16:rowId xmlns:a16="http://schemas.microsoft.com/office/drawing/2014/main" val="1455739899"/>
                  </a:ext>
                </a:extLst>
              </a:tr>
              <a:tr h="1402730">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Eliciting the performance</a:t>
                      </a:r>
                    </a:p>
                    <a:p>
                      <a:endParaRPr lang="en-GB" b="1"/>
                    </a:p>
                    <a:p>
                      <a:r>
                        <a:rPr lang="en-GB" b="1"/>
                        <a:t>Providing feedback</a:t>
                      </a:r>
                    </a:p>
                    <a:p>
                      <a:endParaRPr lang="en-GB" b="1"/>
                    </a:p>
                    <a:p>
                      <a:r>
                        <a:rPr lang="en-GB" b="1"/>
                        <a:t>Assessing the performance</a:t>
                      </a:r>
                    </a:p>
                  </a:txBody>
                  <a:tcPr/>
                </a:tc>
                <a:extLst>
                  <a:ext uri="{0D108BD9-81ED-4DB2-BD59-A6C34878D82A}">
                    <a16:rowId xmlns:a16="http://schemas.microsoft.com/office/drawing/2014/main" val="4164299389"/>
                  </a:ext>
                </a:extLst>
              </a:tr>
              <a:tr h="834562">
                <a:tc>
                  <a:txBody>
                    <a:bodyPr/>
                    <a:lstStyle/>
                    <a:p>
                      <a:r>
                        <a:rPr lang="en-GB"/>
                        <a:t>Applying new learning</a:t>
                      </a:r>
                      <a:endParaRPr lang="en-GB">
                        <a:solidFill>
                          <a:schemeClr val="tx1">
                            <a:lumMod val="50000"/>
                            <a:lumOff val="50000"/>
                          </a:schemeClr>
                        </a:solidFill>
                      </a:endParaRPr>
                    </a:p>
                  </a:txBody>
                  <a:tcPr/>
                </a:tc>
                <a:tc>
                  <a:txBody>
                    <a:bodyPr/>
                    <a:lstStyle/>
                    <a:p>
                      <a:r>
                        <a:rPr lang="en-GB" b="1"/>
                        <a:t>Enhancing retention and transfer</a:t>
                      </a:r>
                    </a:p>
                  </a:txBody>
                  <a:tcPr/>
                </a:tc>
                <a:extLst>
                  <a:ext uri="{0D108BD9-81ED-4DB2-BD59-A6C34878D82A}">
                    <a16:rowId xmlns:a16="http://schemas.microsoft.com/office/drawing/2014/main" val="438334208"/>
                  </a:ext>
                </a:extLst>
              </a:tr>
            </a:tbl>
          </a:graphicData>
        </a:graphic>
      </p:graphicFrame>
      <p:cxnSp>
        <p:nvCxnSpPr>
          <p:cNvPr id="10" name="Straight Arrow Connector 9">
            <a:extLst>
              <a:ext uri="{FF2B5EF4-FFF2-40B4-BE49-F238E27FC236}">
                <a16:creationId xmlns:a16="http://schemas.microsoft.com/office/drawing/2014/main" id="{1BFC199D-7DD4-4F9E-9575-1EAA9DDEE998}"/>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0DB3583-4028-470C-886A-9C2D42827706}"/>
              </a:ext>
            </a:extLst>
          </p:cNvPr>
          <p:cNvSpPr/>
          <p:nvPr/>
        </p:nvSpPr>
        <p:spPr>
          <a:xfrm>
            <a:off x="5762624" y="1171575"/>
            <a:ext cx="6096000" cy="1754326"/>
          </a:xfrm>
          <a:prstGeom prst="rect">
            <a:avLst/>
          </a:prstGeom>
        </p:spPr>
        <p:txBody>
          <a:bodyPr anchor="t">
            <a:spAutoFit/>
          </a:bodyPr>
          <a:lstStyle/>
          <a:p>
            <a:r>
              <a:rPr lang="en-GB"/>
              <a:t>Robert Gagne was an educational psychologist who created a 9 step process called 'Events of Instruction'.</a:t>
            </a:r>
            <a:endParaRPr lang="en-GB">
              <a:cs typeface="Calibri"/>
            </a:endParaRPr>
          </a:p>
          <a:p>
            <a:endParaRPr lang="en-GB">
              <a:cs typeface="Calibri"/>
            </a:endParaRPr>
          </a:p>
          <a:p>
            <a:r>
              <a:rPr lang="en-GB"/>
              <a:t>This model is a systematic process that helps educators and instructional designers develop strategies and create activities for training sessions</a:t>
            </a:r>
            <a:endParaRPr lang="en-GB">
              <a:cs typeface="Calibri"/>
            </a:endParaRPr>
          </a:p>
        </p:txBody>
      </p:sp>
      <p:pic>
        <p:nvPicPr>
          <p:cNvPr id="13" name="Picture 12" descr="A screenshot of a cell phone&#10;&#10;Description automatically generated">
            <a:extLst>
              <a:ext uri="{FF2B5EF4-FFF2-40B4-BE49-F238E27FC236}">
                <a16:creationId xmlns:a16="http://schemas.microsoft.com/office/drawing/2014/main" id="{AF8929A3-1756-4B51-B5B3-7D54A7083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597" y="3209996"/>
            <a:ext cx="6341290" cy="1477328"/>
          </a:xfrm>
          <a:prstGeom prst="rect">
            <a:avLst/>
          </a:prstGeom>
        </p:spPr>
      </p:pic>
      <p:sp>
        <p:nvSpPr>
          <p:cNvPr id="12" name="TextBox 11">
            <a:extLst>
              <a:ext uri="{FF2B5EF4-FFF2-40B4-BE49-F238E27FC236}">
                <a16:creationId xmlns:a16="http://schemas.microsoft.com/office/drawing/2014/main" id="{67669EB4-B142-4969-9BB0-7A47CA24F51C}"/>
              </a:ext>
            </a:extLst>
          </p:cNvPr>
          <p:cNvSpPr txBox="1"/>
          <p:nvPr/>
        </p:nvSpPr>
        <p:spPr>
          <a:xfrm>
            <a:off x="260350" y="6511856"/>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sp>
        <p:nvSpPr>
          <p:cNvPr id="3" name="Slide Number Placeholder 2">
            <a:extLst>
              <a:ext uri="{FF2B5EF4-FFF2-40B4-BE49-F238E27FC236}">
                <a16:creationId xmlns:a16="http://schemas.microsoft.com/office/drawing/2014/main" id="{4A6776AD-E2A6-354D-8B0D-13A11FA0194A}"/>
              </a:ext>
            </a:extLst>
          </p:cNvPr>
          <p:cNvSpPr>
            <a:spLocks noGrp="1"/>
          </p:cNvSpPr>
          <p:nvPr>
            <p:ph type="sldNum" sz="quarter" idx="12"/>
          </p:nvPr>
        </p:nvSpPr>
        <p:spPr/>
        <p:txBody>
          <a:bodyPr/>
          <a:lstStyle/>
          <a:p>
            <a:fld id="{21BC979E-FD66-4DE5-A630-6118B69A4F79}" type="slidenum">
              <a:rPr lang="en-GB" smtClean="0"/>
              <a:t>25</a:t>
            </a:fld>
            <a:endParaRPr lang="en-GB"/>
          </a:p>
        </p:txBody>
      </p:sp>
      <p:pic>
        <p:nvPicPr>
          <p:cNvPr id="11" name="Picture 10" descr="A picture containing drawing&#10;&#10;Description automatically generated">
            <a:extLst>
              <a:ext uri="{FF2B5EF4-FFF2-40B4-BE49-F238E27FC236}">
                <a16:creationId xmlns:a16="http://schemas.microsoft.com/office/drawing/2014/main" id="{7BAE9D99-471F-404B-B297-BBFCC1230F9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3541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900A2A-C25A-4D7E-97EB-2CF38FDC55D3}"/>
              </a:ext>
            </a:extLst>
          </p:cNvPr>
          <p:cNvSpPr/>
          <p:nvPr/>
        </p:nvSpPr>
        <p:spPr>
          <a:xfrm>
            <a:off x="6435583" y="760278"/>
            <a:ext cx="5554125" cy="707886"/>
          </a:xfrm>
          <a:prstGeom prst="rect">
            <a:avLst/>
          </a:prstGeom>
        </p:spPr>
        <p:txBody>
          <a:bodyPr wrap="square">
            <a:spAutoFit/>
          </a:bodyPr>
          <a:lstStyle/>
          <a:p>
            <a:pPr fontAlgn="base"/>
            <a:r>
              <a:rPr lang="en-GB" sz="4000">
                <a:solidFill>
                  <a:srgbClr val="008CBF"/>
                </a:solidFill>
              </a:rPr>
              <a:t>Nine Events of Instruction</a:t>
            </a:r>
          </a:p>
        </p:txBody>
      </p:sp>
      <p:pic>
        <p:nvPicPr>
          <p:cNvPr id="3" name="Graphic 2" descr="Group brainstorm">
            <a:extLst>
              <a:ext uri="{FF2B5EF4-FFF2-40B4-BE49-F238E27FC236}">
                <a16:creationId xmlns:a16="http://schemas.microsoft.com/office/drawing/2014/main" id="{17B88807-6189-47C6-934C-824F3A07581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5434" y="2207400"/>
            <a:ext cx="914400" cy="914400"/>
          </a:xfrm>
          <a:prstGeom prst="rect">
            <a:avLst/>
          </a:prstGeom>
        </p:spPr>
      </p:pic>
      <p:pic>
        <p:nvPicPr>
          <p:cNvPr id="8" name="Graphic 7" descr="Classroom">
            <a:extLst>
              <a:ext uri="{FF2B5EF4-FFF2-40B4-BE49-F238E27FC236}">
                <a16:creationId xmlns:a16="http://schemas.microsoft.com/office/drawing/2014/main" id="{AA5573BB-5A9D-401A-BD84-58C3629C421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644847" y="2207400"/>
            <a:ext cx="914400" cy="914400"/>
          </a:xfrm>
          <a:prstGeom prst="rect">
            <a:avLst/>
          </a:prstGeom>
        </p:spPr>
      </p:pic>
      <p:pic>
        <p:nvPicPr>
          <p:cNvPr id="13" name="Graphic 12" descr="Head with gears">
            <a:extLst>
              <a:ext uri="{FF2B5EF4-FFF2-40B4-BE49-F238E27FC236}">
                <a16:creationId xmlns:a16="http://schemas.microsoft.com/office/drawing/2014/main" id="{BD6971F9-C4F4-481F-B4EF-0CC8D47AE70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26206" y="2207400"/>
            <a:ext cx="914400" cy="914400"/>
          </a:xfrm>
          <a:prstGeom prst="rect">
            <a:avLst/>
          </a:prstGeom>
        </p:spPr>
      </p:pic>
      <p:pic>
        <p:nvPicPr>
          <p:cNvPr id="15" name="Graphic 14" descr="Teacher">
            <a:extLst>
              <a:ext uri="{FF2B5EF4-FFF2-40B4-BE49-F238E27FC236}">
                <a16:creationId xmlns:a16="http://schemas.microsoft.com/office/drawing/2014/main" id="{C7AE73A4-7E81-46DD-8F86-7DCAD6377AD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203710" y="2207400"/>
            <a:ext cx="914400" cy="914400"/>
          </a:xfrm>
          <a:prstGeom prst="rect">
            <a:avLst/>
          </a:prstGeom>
        </p:spPr>
      </p:pic>
      <p:pic>
        <p:nvPicPr>
          <p:cNvPr id="17" name="Graphic 16" descr="Social network">
            <a:extLst>
              <a:ext uri="{FF2B5EF4-FFF2-40B4-BE49-F238E27FC236}">
                <a16:creationId xmlns:a16="http://schemas.microsoft.com/office/drawing/2014/main" id="{385F7A48-D3CB-43DC-9E60-A60225208B2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638800" y="2143668"/>
            <a:ext cx="914400" cy="914400"/>
          </a:xfrm>
          <a:prstGeom prst="rect">
            <a:avLst/>
          </a:prstGeom>
        </p:spPr>
      </p:pic>
      <p:pic>
        <p:nvPicPr>
          <p:cNvPr id="19" name="Graphic 18" descr="Person with idea">
            <a:extLst>
              <a:ext uri="{FF2B5EF4-FFF2-40B4-BE49-F238E27FC236}">
                <a16:creationId xmlns:a16="http://schemas.microsoft.com/office/drawing/2014/main" id="{6F8BA27D-0803-4305-95FF-259E4FB308ED}"/>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942537" y="2207400"/>
            <a:ext cx="914400" cy="914400"/>
          </a:xfrm>
          <a:prstGeom prst="rect">
            <a:avLst/>
          </a:prstGeom>
        </p:spPr>
      </p:pic>
      <p:pic>
        <p:nvPicPr>
          <p:cNvPr id="21" name="Graphic 20" descr="Chat">
            <a:extLst>
              <a:ext uri="{FF2B5EF4-FFF2-40B4-BE49-F238E27FC236}">
                <a16:creationId xmlns:a16="http://schemas.microsoft.com/office/drawing/2014/main" id="{D3F0231B-0C07-457D-A47D-7D218118B943}"/>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204513" y="2143668"/>
            <a:ext cx="914400" cy="914400"/>
          </a:xfrm>
          <a:prstGeom prst="rect">
            <a:avLst/>
          </a:prstGeom>
        </p:spPr>
      </p:pic>
      <p:pic>
        <p:nvPicPr>
          <p:cNvPr id="23" name="Graphic 22" descr="Checklist">
            <a:extLst>
              <a:ext uri="{FF2B5EF4-FFF2-40B4-BE49-F238E27FC236}">
                <a16:creationId xmlns:a16="http://schemas.microsoft.com/office/drawing/2014/main" id="{321DDD47-3915-4F91-B552-3D331BFEB71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9489303" y="2143668"/>
            <a:ext cx="914400" cy="914400"/>
          </a:xfrm>
          <a:prstGeom prst="rect">
            <a:avLst/>
          </a:prstGeom>
        </p:spPr>
      </p:pic>
      <p:pic>
        <p:nvPicPr>
          <p:cNvPr id="25" name="Graphic 24" descr="Brain in head">
            <a:extLst>
              <a:ext uri="{FF2B5EF4-FFF2-40B4-BE49-F238E27FC236}">
                <a16:creationId xmlns:a16="http://schemas.microsoft.com/office/drawing/2014/main" id="{52267D24-D057-4A2C-94E4-EC5338CDC2B3}"/>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0774733" y="2143668"/>
            <a:ext cx="914400" cy="914400"/>
          </a:xfrm>
          <a:prstGeom prst="rect">
            <a:avLst/>
          </a:prstGeom>
        </p:spPr>
      </p:pic>
      <p:pic>
        <p:nvPicPr>
          <p:cNvPr id="27" name="Graphic 26" descr="Direction">
            <a:extLst>
              <a:ext uri="{FF2B5EF4-FFF2-40B4-BE49-F238E27FC236}">
                <a16:creationId xmlns:a16="http://schemas.microsoft.com/office/drawing/2014/main" id="{8647DE59-75D0-41AF-AD8D-626935C5D3B5}"/>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2929820">
            <a:off x="922868" y="2332352"/>
            <a:ext cx="734359" cy="734359"/>
          </a:xfrm>
          <a:prstGeom prst="rect">
            <a:avLst/>
          </a:prstGeom>
        </p:spPr>
      </p:pic>
      <p:pic>
        <p:nvPicPr>
          <p:cNvPr id="28" name="Graphic 27" descr="Direction">
            <a:extLst>
              <a:ext uri="{FF2B5EF4-FFF2-40B4-BE49-F238E27FC236}">
                <a16:creationId xmlns:a16="http://schemas.microsoft.com/office/drawing/2014/main" id="{43FCAE53-356B-4935-9C62-F81E33B3941F}"/>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2929820">
            <a:off x="8840316" y="2290077"/>
            <a:ext cx="734359" cy="734359"/>
          </a:xfrm>
          <a:prstGeom prst="rect">
            <a:avLst/>
          </a:prstGeom>
        </p:spPr>
      </p:pic>
      <p:pic>
        <p:nvPicPr>
          <p:cNvPr id="29" name="Graphic 28" descr="Direction">
            <a:extLst>
              <a:ext uri="{FF2B5EF4-FFF2-40B4-BE49-F238E27FC236}">
                <a16:creationId xmlns:a16="http://schemas.microsoft.com/office/drawing/2014/main" id="{AE53D567-A725-4C71-B921-0AB0C2778C4F}"/>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2929820">
            <a:off x="7552761" y="2318831"/>
            <a:ext cx="734359" cy="734359"/>
          </a:xfrm>
          <a:prstGeom prst="rect">
            <a:avLst/>
          </a:prstGeom>
        </p:spPr>
      </p:pic>
      <p:pic>
        <p:nvPicPr>
          <p:cNvPr id="30" name="Graphic 29" descr="Direction">
            <a:extLst>
              <a:ext uri="{FF2B5EF4-FFF2-40B4-BE49-F238E27FC236}">
                <a16:creationId xmlns:a16="http://schemas.microsoft.com/office/drawing/2014/main" id="{FC20BB1A-4B32-490F-BA14-442EEE45BD60}"/>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2929820">
            <a:off x="6309067" y="2290078"/>
            <a:ext cx="734359" cy="734359"/>
          </a:xfrm>
          <a:prstGeom prst="rect">
            <a:avLst/>
          </a:prstGeom>
        </p:spPr>
      </p:pic>
      <p:pic>
        <p:nvPicPr>
          <p:cNvPr id="31" name="Graphic 30" descr="Direction">
            <a:extLst>
              <a:ext uri="{FF2B5EF4-FFF2-40B4-BE49-F238E27FC236}">
                <a16:creationId xmlns:a16="http://schemas.microsoft.com/office/drawing/2014/main" id="{EC6CF57D-3166-42F0-B96E-E819837288E3}"/>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2929820">
            <a:off x="4957283" y="2290079"/>
            <a:ext cx="734359" cy="734359"/>
          </a:xfrm>
          <a:prstGeom prst="rect">
            <a:avLst/>
          </a:prstGeom>
        </p:spPr>
      </p:pic>
      <p:pic>
        <p:nvPicPr>
          <p:cNvPr id="32" name="Graphic 31" descr="Direction">
            <a:extLst>
              <a:ext uri="{FF2B5EF4-FFF2-40B4-BE49-F238E27FC236}">
                <a16:creationId xmlns:a16="http://schemas.microsoft.com/office/drawing/2014/main" id="{6C698F04-03D9-49BA-BAE2-4397450D145E}"/>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2929820">
            <a:off x="3507619" y="2318831"/>
            <a:ext cx="734359" cy="734359"/>
          </a:xfrm>
          <a:prstGeom prst="rect">
            <a:avLst/>
          </a:prstGeom>
        </p:spPr>
      </p:pic>
      <p:pic>
        <p:nvPicPr>
          <p:cNvPr id="33" name="Graphic 32" descr="Direction">
            <a:extLst>
              <a:ext uri="{FF2B5EF4-FFF2-40B4-BE49-F238E27FC236}">
                <a16:creationId xmlns:a16="http://schemas.microsoft.com/office/drawing/2014/main" id="{AD981812-D4A9-4356-A016-000EDCCA64A9}"/>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2929820">
            <a:off x="2314781" y="2332351"/>
            <a:ext cx="734359" cy="734359"/>
          </a:xfrm>
          <a:prstGeom prst="rect">
            <a:avLst/>
          </a:prstGeom>
        </p:spPr>
      </p:pic>
      <p:pic>
        <p:nvPicPr>
          <p:cNvPr id="34" name="Graphic 33" descr="Direction">
            <a:extLst>
              <a:ext uri="{FF2B5EF4-FFF2-40B4-BE49-F238E27FC236}">
                <a16:creationId xmlns:a16="http://schemas.microsoft.com/office/drawing/2014/main" id="{8E54F3FF-FC46-4007-8E12-48FA4AC7B666}"/>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2929820">
            <a:off x="10126653" y="2290076"/>
            <a:ext cx="734359" cy="734359"/>
          </a:xfrm>
          <a:prstGeom prst="rect">
            <a:avLst/>
          </a:prstGeom>
        </p:spPr>
      </p:pic>
      <p:sp>
        <p:nvSpPr>
          <p:cNvPr id="35" name="Rectangle 34">
            <a:extLst>
              <a:ext uri="{FF2B5EF4-FFF2-40B4-BE49-F238E27FC236}">
                <a16:creationId xmlns:a16="http://schemas.microsoft.com/office/drawing/2014/main" id="{C74510A0-4E65-4C7B-8814-BF0123FAAD9F}"/>
              </a:ext>
            </a:extLst>
          </p:cNvPr>
          <p:cNvSpPr/>
          <p:nvPr/>
        </p:nvSpPr>
        <p:spPr>
          <a:xfrm>
            <a:off x="143686" y="3527286"/>
            <a:ext cx="1256501" cy="923330"/>
          </a:xfrm>
          <a:prstGeom prst="rect">
            <a:avLst/>
          </a:prstGeom>
        </p:spPr>
        <p:txBody>
          <a:bodyPr wrap="square">
            <a:spAutoFit/>
          </a:bodyPr>
          <a:lstStyle/>
          <a:p>
            <a:pPr algn="ctr"/>
            <a:r>
              <a:rPr lang="en-GB" i="0" u="none" strike="noStrike">
                <a:solidFill>
                  <a:srgbClr val="000000"/>
                </a:solidFill>
                <a:effectLst/>
                <a:latin typeface="Open Sans"/>
              </a:rPr>
              <a:t>Gain attention</a:t>
            </a:r>
          </a:p>
          <a:p>
            <a:pPr algn="ctr"/>
            <a:endParaRPr lang="en-GB"/>
          </a:p>
        </p:txBody>
      </p:sp>
      <p:sp>
        <p:nvSpPr>
          <p:cNvPr id="36" name="Rectangle 35">
            <a:extLst>
              <a:ext uri="{FF2B5EF4-FFF2-40B4-BE49-F238E27FC236}">
                <a16:creationId xmlns:a16="http://schemas.microsoft.com/office/drawing/2014/main" id="{D032AD30-9786-47D7-BA95-B71461A957D1}"/>
              </a:ext>
            </a:extLst>
          </p:cNvPr>
          <p:cNvSpPr/>
          <p:nvPr/>
        </p:nvSpPr>
        <p:spPr>
          <a:xfrm>
            <a:off x="1346345" y="4981362"/>
            <a:ext cx="1511404" cy="923330"/>
          </a:xfrm>
          <a:prstGeom prst="rect">
            <a:avLst/>
          </a:prstGeom>
        </p:spPr>
        <p:txBody>
          <a:bodyPr wrap="square">
            <a:spAutoFit/>
          </a:bodyPr>
          <a:lstStyle/>
          <a:p>
            <a:pPr algn="ctr"/>
            <a:r>
              <a:rPr lang="en-GB" i="0" u="none" strike="noStrike">
                <a:solidFill>
                  <a:srgbClr val="000000"/>
                </a:solidFill>
                <a:effectLst/>
                <a:latin typeface="Open Sans"/>
              </a:rPr>
              <a:t>Inform learners of objectives</a:t>
            </a:r>
            <a:endParaRPr lang="en-GB"/>
          </a:p>
        </p:txBody>
      </p:sp>
      <p:sp>
        <p:nvSpPr>
          <p:cNvPr id="37" name="Rectangle 36">
            <a:extLst>
              <a:ext uri="{FF2B5EF4-FFF2-40B4-BE49-F238E27FC236}">
                <a16:creationId xmlns:a16="http://schemas.microsoft.com/office/drawing/2014/main" id="{7397881D-1798-40A4-8490-818E86CB6B53}"/>
              </a:ext>
            </a:extLst>
          </p:cNvPr>
          <p:cNvSpPr/>
          <p:nvPr/>
        </p:nvSpPr>
        <p:spPr>
          <a:xfrm>
            <a:off x="2602846" y="3527286"/>
            <a:ext cx="1396929" cy="1200329"/>
          </a:xfrm>
          <a:prstGeom prst="rect">
            <a:avLst/>
          </a:prstGeom>
        </p:spPr>
        <p:txBody>
          <a:bodyPr wrap="square">
            <a:spAutoFit/>
          </a:bodyPr>
          <a:lstStyle/>
          <a:p>
            <a:pPr algn="ctr"/>
            <a:r>
              <a:rPr lang="en-GB" i="0" u="none" strike="noStrike">
                <a:solidFill>
                  <a:srgbClr val="000000"/>
                </a:solidFill>
                <a:effectLst/>
                <a:latin typeface="Open Sans"/>
              </a:rPr>
              <a:t>Stimulate recall of prior learning</a:t>
            </a:r>
            <a:endParaRPr lang="en-GB"/>
          </a:p>
        </p:txBody>
      </p:sp>
      <p:sp>
        <p:nvSpPr>
          <p:cNvPr id="38" name="Rectangle 37">
            <a:extLst>
              <a:ext uri="{FF2B5EF4-FFF2-40B4-BE49-F238E27FC236}">
                <a16:creationId xmlns:a16="http://schemas.microsoft.com/office/drawing/2014/main" id="{ECC0E682-8387-47D7-8529-DDD7F48C953B}"/>
              </a:ext>
            </a:extLst>
          </p:cNvPr>
          <p:cNvSpPr/>
          <p:nvPr/>
        </p:nvSpPr>
        <p:spPr>
          <a:xfrm>
            <a:off x="4051526" y="4986406"/>
            <a:ext cx="1218767" cy="923330"/>
          </a:xfrm>
          <a:prstGeom prst="rect">
            <a:avLst/>
          </a:prstGeom>
        </p:spPr>
        <p:txBody>
          <a:bodyPr wrap="square">
            <a:spAutoFit/>
          </a:bodyPr>
          <a:lstStyle/>
          <a:p>
            <a:pPr algn="ctr"/>
            <a:r>
              <a:rPr lang="en-GB" i="0" u="none" strike="noStrike">
                <a:solidFill>
                  <a:srgbClr val="000000"/>
                </a:solidFill>
                <a:effectLst/>
                <a:latin typeface="Open Sans"/>
              </a:rPr>
              <a:t>Present the content</a:t>
            </a:r>
            <a:endParaRPr lang="en-GB"/>
          </a:p>
        </p:txBody>
      </p:sp>
      <p:sp>
        <p:nvSpPr>
          <p:cNvPr id="39" name="Rectangle 38">
            <a:extLst>
              <a:ext uri="{FF2B5EF4-FFF2-40B4-BE49-F238E27FC236}">
                <a16:creationId xmlns:a16="http://schemas.microsoft.com/office/drawing/2014/main" id="{3EA988B6-0980-452A-9C15-F9A8F7503458}"/>
              </a:ext>
            </a:extLst>
          </p:cNvPr>
          <p:cNvSpPr/>
          <p:nvPr/>
        </p:nvSpPr>
        <p:spPr>
          <a:xfrm>
            <a:off x="5486616" y="3527286"/>
            <a:ext cx="1218767" cy="646331"/>
          </a:xfrm>
          <a:prstGeom prst="rect">
            <a:avLst/>
          </a:prstGeom>
        </p:spPr>
        <p:txBody>
          <a:bodyPr wrap="square">
            <a:spAutoFit/>
          </a:bodyPr>
          <a:lstStyle/>
          <a:p>
            <a:pPr algn="ctr"/>
            <a:r>
              <a:rPr lang="en-GB" i="0" u="none" strike="noStrike">
                <a:solidFill>
                  <a:srgbClr val="000000"/>
                </a:solidFill>
                <a:effectLst/>
                <a:latin typeface="Open Sans"/>
              </a:rPr>
              <a:t>Provide guidance</a:t>
            </a:r>
            <a:endParaRPr lang="en-GB"/>
          </a:p>
        </p:txBody>
      </p:sp>
      <p:sp>
        <p:nvSpPr>
          <p:cNvPr id="40" name="Rectangle 39">
            <a:extLst>
              <a:ext uri="{FF2B5EF4-FFF2-40B4-BE49-F238E27FC236}">
                <a16:creationId xmlns:a16="http://schemas.microsoft.com/office/drawing/2014/main" id="{ADA328B2-8CE7-4187-988D-862229DAFA1F}"/>
              </a:ext>
            </a:extLst>
          </p:cNvPr>
          <p:cNvSpPr/>
          <p:nvPr/>
        </p:nvSpPr>
        <p:spPr>
          <a:xfrm>
            <a:off x="6644035" y="4986406"/>
            <a:ext cx="1511404" cy="646331"/>
          </a:xfrm>
          <a:prstGeom prst="rect">
            <a:avLst/>
          </a:prstGeom>
        </p:spPr>
        <p:txBody>
          <a:bodyPr wrap="square">
            <a:spAutoFit/>
          </a:bodyPr>
          <a:lstStyle/>
          <a:p>
            <a:pPr algn="ctr"/>
            <a:r>
              <a:rPr lang="en-GB" i="0" u="none" strike="noStrike">
                <a:solidFill>
                  <a:srgbClr val="000000"/>
                </a:solidFill>
                <a:effectLst/>
                <a:latin typeface="Open Sans"/>
              </a:rPr>
              <a:t>Elicit performance</a:t>
            </a:r>
            <a:endParaRPr lang="en-GB"/>
          </a:p>
        </p:txBody>
      </p:sp>
      <p:sp>
        <p:nvSpPr>
          <p:cNvPr id="41" name="Rectangle 40">
            <a:extLst>
              <a:ext uri="{FF2B5EF4-FFF2-40B4-BE49-F238E27FC236}">
                <a16:creationId xmlns:a16="http://schemas.microsoft.com/office/drawing/2014/main" id="{52A66C73-90CC-4898-87EB-0C4F8E0F8179}"/>
              </a:ext>
            </a:extLst>
          </p:cNvPr>
          <p:cNvSpPr/>
          <p:nvPr/>
        </p:nvSpPr>
        <p:spPr>
          <a:xfrm>
            <a:off x="7899104" y="3521875"/>
            <a:ext cx="1580561" cy="646331"/>
          </a:xfrm>
          <a:prstGeom prst="rect">
            <a:avLst/>
          </a:prstGeom>
        </p:spPr>
        <p:txBody>
          <a:bodyPr wrap="square">
            <a:spAutoFit/>
          </a:bodyPr>
          <a:lstStyle/>
          <a:p>
            <a:pPr algn="ctr"/>
            <a:r>
              <a:rPr lang="en-GB" i="0" u="none" strike="noStrike">
                <a:solidFill>
                  <a:srgbClr val="000000"/>
                </a:solidFill>
                <a:effectLst/>
                <a:latin typeface="Open Sans"/>
              </a:rPr>
              <a:t>Provide feedback</a:t>
            </a:r>
            <a:endParaRPr lang="en-GB"/>
          </a:p>
        </p:txBody>
      </p:sp>
      <p:sp>
        <p:nvSpPr>
          <p:cNvPr id="42" name="Rectangle 41">
            <a:extLst>
              <a:ext uri="{FF2B5EF4-FFF2-40B4-BE49-F238E27FC236}">
                <a16:creationId xmlns:a16="http://schemas.microsoft.com/office/drawing/2014/main" id="{103CB79E-DD96-4BF4-AF60-379697C0FCA4}"/>
              </a:ext>
            </a:extLst>
          </p:cNvPr>
          <p:cNvSpPr/>
          <p:nvPr/>
        </p:nvSpPr>
        <p:spPr>
          <a:xfrm>
            <a:off x="9088495" y="4986406"/>
            <a:ext cx="1716015" cy="646331"/>
          </a:xfrm>
          <a:prstGeom prst="rect">
            <a:avLst/>
          </a:prstGeom>
        </p:spPr>
        <p:txBody>
          <a:bodyPr wrap="square">
            <a:spAutoFit/>
          </a:bodyPr>
          <a:lstStyle/>
          <a:p>
            <a:pPr algn="ctr"/>
            <a:r>
              <a:rPr lang="en-GB" i="0" u="none" strike="noStrike">
                <a:solidFill>
                  <a:srgbClr val="000000"/>
                </a:solidFill>
                <a:effectLst/>
                <a:latin typeface="Open Sans"/>
              </a:rPr>
              <a:t>Assess performance</a:t>
            </a:r>
            <a:endParaRPr lang="en-GB"/>
          </a:p>
        </p:txBody>
      </p:sp>
      <p:sp>
        <p:nvSpPr>
          <p:cNvPr id="43" name="Rectangle 42">
            <a:extLst>
              <a:ext uri="{FF2B5EF4-FFF2-40B4-BE49-F238E27FC236}">
                <a16:creationId xmlns:a16="http://schemas.microsoft.com/office/drawing/2014/main" id="{6DF15C01-49AD-4D8C-9D5D-2E561F2939C3}"/>
              </a:ext>
            </a:extLst>
          </p:cNvPr>
          <p:cNvSpPr/>
          <p:nvPr/>
        </p:nvSpPr>
        <p:spPr>
          <a:xfrm>
            <a:off x="10474158" y="3429000"/>
            <a:ext cx="1515550" cy="923330"/>
          </a:xfrm>
          <a:prstGeom prst="rect">
            <a:avLst/>
          </a:prstGeom>
        </p:spPr>
        <p:txBody>
          <a:bodyPr wrap="square">
            <a:spAutoFit/>
          </a:bodyPr>
          <a:lstStyle/>
          <a:p>
            <a:pPr algn="ctr"/>
            <a:r>
              <a:rPr lang="en-GB" i="0" u="none" strike="noStrike">
                <a:solidFill>
                  <a:srgbClr val="000000"/>
                </a:solidFill>
                <a:effectLst/>
                <a:latin typeface="Open Sans"/>
              </a:rPr>
              <a:t>Enhance retention and transfer</a:t>
            </a:r>
            <a:endParaRPr lang="en-GB"/>
          </a:p>
        </p:txBody>
      </p:sp>
      <p:cxnSp>
        <p:nvCxnSpPr>
          <p:cNvPr id="45" name="Straight Arrow Connector 44">
            <a:extLst>
              <a:ext uri="{FF2B5EF4-FFF2-40B4-BE49-F238E27FC236}">
                <a16:creationId xmlns:a16="http://schemas.microsoft.com/office/drawing/2014/main" id="{92FF27EC-D49B-4902-9216-5C450E118B86}"/>
              </a:ext>
            </a:extLst>
          </p:cNvPr>
          <p:cNvCxnSpPr>
            <a:cxnSpLocks/>
          </p:cNvCxnSpPr>
          <p:nvPr/>
        </p:nvCxnSpPr>
        <p:spPr>
          <a:xfrm>
            <a:off x="768982" y="3058068"/>
            <a:ext cx="0" cy="493855"/>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EC1DCC3-FBDA-4A74-84B6-51D18E5BC7E3}"/>
              </a:ext>
            </a:extLst>
          </p:cNvPr>
          <p:cNvCxnSpPr>
            <a:cxnSpLocks/>
          </p:cNvCxnSpPr>
          <p:nvPr/>
        </p:nvCxnSpPr>
        <p:spPr>
          <a:xfrm>
            <a:off x="3321725" y="3058068"/>
            <a:ext cx="0" cy="493855"/>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4FF85FF-D706-4027-9B94-18F7D86AFA12}"/>
              </a:ext>
            </a:extLst>
          </p:cNvPr>
          <p:cNvCxnSpPr>
            <a:cxnSpLocks/>
          </p:cNvCxnSpPr>
          <p:nvPr/>
        </p:nvCxnSpPr>
        <p:spPr>
          <a:xfrm>
            <a:off x="11231933" y="3028019"/>
            <a:ext cx="0" cy="493855"/>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3023B88-27FA-4610-9927-92E0EED53D4C}"/>
              </a:ext>
            </a:extLst>
          </p:cNvPr>
          <p:cNvCxnSpPr>
            <a:cxnSpLocks/>
          </p:cNvCxnSpPr>
          <p:nvPr/>
        </p:nvCxnSpPr>
        <p:spPr>
          <a:xfrm>
            <a:off x="8689384" y="3001874"/>
            <a:ext cx="0" cy="493855"/>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22E0E59-B7ED-4A6E-9CD4-8339875146F8}"/>
              </a:ext>
            </a:extLst>
          </p:cNvPr>
          <p:cNvCxnSpPr>
            <a:cxnSpLocks/>
          </p:cNvCxnSpPr>
          <p:nvPr/>
        </p:nvCxnSpPr>
        <p:spPr>
          <a:xfrm>
            <a:off x="6095999" y="3028020"/>
            <a:ext cx="0" cy="493855"/>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4CC4AC2-A9C6-40B2-BB52-9F994B972A90}"/>
              </a:ext>
            </a:extLst>
          </p:cNvPr>
          <p:cNvCxnSpPr>
            <a:cxnSpLocks/>
            <a:stCxn id="8" idx="2"/>
            <a:endCxn id="36" idx="0"/>
          </p:cNvCxnSpPr>
          <p:nvPr/>
        </p:nvCxnSpPr>
        <p:spPr>
          <a:xfrm>
            <a:off x="2102047" y="3121800"/>
            <a:ext cx="0" cy="1859562"/>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2731482-EFF2-4E30-8F31-F59DFA366353}"/>
              </a:ext>
            </a:extLst>
          </p:cNvPr>
          <p:cNvCxnSpPr>
            <a:cxnSpLocks/>
            <a:endCxn id="38" idx="0"/>
          </p:cNvCxnSpPr>
          <p:nvPr/>
        </p:nvCxnSpPr>
        <p:spPr>
          <a:xfrm>
            <a:off x="4660909" y="3056648"/>
            <a:ext cx="1" cy="1929758"/>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07EECDC-A646-464B-904F-5C5C165AE8B0}"/>
              </a:ext>
            </a:extLst>
          </p:cNvPr>
          <p:cNvCxnSpPr>
            <a:cxnSpLocks/>
          </p:cNvCxnSpPr>
          <p:nvPr/>
        </p:nvCxnSpPr>
        <p:spPr>
          <a:xfrm>
            <a:off x="7422296" y="3085401"/>
            <a:ext cx="1" cy="1929758"/>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CD90729-D706-40E3-AFE5-1861F9C44218}"/>
              </a:ext>
            </a:extLst>
          </p:cNvPr>
          <p:cNvCxnSpPr>
            <a:cxnSpLocks/>
          </p:cNvCxnSpPr>
          <p:nvPr/>
        </p:nvCxnSpPr>
        <p:spPr>
          <a:xfrm>
            <a:off x="9954204" y="3073537"/>
            <a:ext cx="1" cy="1929758"/>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D7D29C3-8759-0B42-8854-FAA87BE5DCB4}"/>
              </a:ext>
            </a:extLst>
          </p:cNvPr>
          <p:cNvSpPr>
            <a:spLocks noGrp="1"/>
          </p:cNvSpPr>
          <p:nvPr>
            <p:ph type="sldNum" sz="quarter" idx="12"/>
          </p:nvPr>
        </p:nvSpPr>
        <p:spPr/>
        <p:txBody>
          <a:bodyPr/>
          <a:lstStyle/>
          <a:p>
            <a:fld id="{21BC979E-FD66-4DE5-A630-6118B69A4F79}" type="slidenum">
              <a:rPr lang="en-GB" smtClean="0"/>
              <a:t>26</a:t>
            </a:fld>
            <a:endParaRPr lang="en-GB"/>
          </a:p>
        </p:txBody>
      </p:sp>
    </p:spTree>
    <p:extLst>
      <p:ext uri="{BB962C8B-B14F-4D97-AF65-F5344CB8AC3E}">
        <p14:creationId xmlns:p14="http://schemas.microsoft.com/office/powerpoint/2010/main" val="2110149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5592920" y="5897720"/>
            <a:ext cx="5737118" cy="923330"/>
          </a:xfrm>
          <a:prstGeom prst="rect">
            <a:avLst/>
          </a:prstGeom>
          <a:noFill/>
        </p:spPr>
        <p:txBody>
          <a:bodyPr wrap="square" rtlCol="0">
            <a:spAutoFit/>
          </a:bodyPr>
          <a:lstStyle/>
          <a:p>
            <a:r>
              <a:rPr lang="en-GB" dirty="0" err="1"/>
              <a:t>Rosenshine’s</a:t>
            </a:r>
            <a:r>
              <a:rPr lang="en-GB" dirty="0"/>
              <a:t> Principles</a:t>
            </a:r>
          </a:p>
          <a:p>
            <a:r>
              <a:rPr lang="en-GB" dirty="0">
                <a:hlinkClick r:id="rId2"/>
              </a:rPr>
              <a:t>https://teacherhead.com/2019/10/02/rosenshines-principles-10-faqs/</a:t>
            </a:r>
            <a:r>
              <a:rPr lang="en-GB" dirty="0"/>
              <a:t> </a:t>
            </a:r>
          </a:p>
        </p:txBody>
      </p:sp>
      <p:sp>
        <p:nvSpPr>
          <p:cNvPr id="5" name="Rectangle 4">
            <a:extLst>
              <a:ext uri="{FF2B5EF4-FFF2-40B4-BE49-F238E27FC236}">
                <a16:creationId xmlns:a16="http://schemas.microsoft.com/office/drawing/2014/main" id="{E9900A2A-C25A-4D7E-97EB-2CF38FDC55D3}"/>
              </a:ext>
            </a:extLst>
          </p:cNvPr>
          <p:cNvSpPr/>
          <p:nvPr/>
        </p:nvSpPr>
        <p:spPr>
          <a:xfrm>
            <a:off x="5528344" y="245804"/>
            <a:ext cx="6096000" cy="369332"/>
          </a:xfrm>
          <a:prstGeom prst="rect">
            <a:avLst/>
          </a:prstGeom>
        </p:spPr>
        <p:txBody>
          <a:bodyPr>
            <a:spAutoFit/>
          </a:bodyPr>
          <a:lstStyle/>
          <a:p>
            <a:pPr fontAlgn="base"/>
            <a:r>
              <a:rPr lang="en-GB" b="1" err="1"/>
              <a:t>Rosenshine’s</a:t>
            </a:r>
            <a:r>
              <a:rPr lang="en-GB" b="1"/>
              <a:t> Principles of Instruction</a:t>
            </a:r>
          </a:p>
        </p:txBody>
      </p:sp>
      <p:graphicFrame>
        <p:nvGraphicFramePr>
          <p:cNvPr id="7" name="Table 6">
            <a:extLst>
              <a:ext uri="{FF2B5EF4-FFF2-40B4-BE49-F238E27FC236}">
                <a16:creationId xmlns:a16="http://schemas.microsoft.com/office/drawing/2014/main" id="{EE842444-16A6-42BC-B0AC-B38AAE2E6271}"/>
              </a:ext>
            </a:extLst>
          </p:cNvPr>
          <p:cNvGraphicFramePr>
            <a:graphicFrameLocks noGrp="1"/>
          </p:cNvGraphicFramePr>
          <p:nvPr>
            <p:extLst>
              <p:ext uri="{D42A27DB-BD31-4B8C-83A1-F6EECF244321}">
                <p14:modId xmlns:p14="http://schemas.microsoft.com/office/powerpoint/2010/main" val="3850564678"/>
              </p:ext>
            </p:extLst>
          </p:nvPr>
        </p:nvGraphicFramePr>
        <p:xfrm>
          <a:off x="224631" y="215175"/>
          <a:ext cx="5267994" cy="6164957"/>
        </p:xfrm>
        <a:graphic>
          <a:graphicData uri="http://schemas.openxmlformats.org/drawingml/2006/table">
            <a:tbl>
              <a:tblPr firstRow="1" bandRow="1">
                <a:tableStyleId>{5940675A-B579-460E-94D1-54222C63F5DA}</a:tableStyleId>
              </a:tblPr>
              <a:tblGrid>
                <a:gridCol w="1434226">
                  <a:extLst>
                    <a:ext uri="{9D8B030D-6E8A-4147-A177-3AD203B41FA5}">
                      <a16:colId xmlns:a16="http://schemas.microsoft.com/office/drawing/2014/main" val="3294227982"/>
                    </a:ext>
                  </a:extLst>
                </a:gridCol>
                <a:gridCol w="3833768">
                  <a:extLst>
                    <a:ext uri="{9D8B030D-6E8A-4147-A177-3AD203B41FA5}">
                      <a16:colId xmlns:a16="http://schemas.microsoft.com/office/drawing/2014/main" val="2773517586"/>
                    </a:ext>
                  </a:extLst>
                </a:gridCol>
              </a:tblGrid>
              <a:tr h="822711">
                <a:tc>
                  <a:txBody>
                    <a:bodyPr/>
                    <a:lstStyle/>
                    <a:p>
                      <a:r>
                        <a:rPr lang="en-GB"/>
                        <a:t>Stage or Phase</a:t>
                      </a:r>
                      <a:endParaRPr lang="en-GB">
                        <a:solidFill>
                          <a:schemeClr val="tx1">
                            <a:lumMod val="50000"/>
                            <a:lumOff val="50000"/>
                          </a:schemeClr>
                        </a:solidFill>
                      </a:endParaRPr>
                    </a:p>
                  </a:txBody>
                  <a:tcPr>
                    <a:solidFill>
                      <a:schemeClr val="bg1">
                        <a:lumMod val="75000"/>
                      </a:schemeClr>
                    </a:solidFill>
                  </a:tcPr>
                </a:tc>
                <a:tc>
                  <a:txBody>
                    <a:bodyPr/>
                    <a:lstStyle/>
                    <a:p>
                      <a:r>
                        <a:rPr lang="en-GB" sz="1600" b="1"/>
                        <a:t>Principles of Instruction</a:t>
                      </a:r>
                    </a:p>
                    <a:p>
                      <a:r>
                        <a:rPr lang="en-GB" sz="1600" b="1" i="1" err="1">
                          <a:solidFill>
                            <a:schemeClr val="tx1"/>
                          </a:solidFill>
                        </a:rPr>
                        <a:t>Rosenshine</a:t>
                      </a:r>
                      <a:endParaRPr lang="en-GB" sz="1600" b="1" i="1">
                        <a:solidFill>
                          <a:schemeClr val="tx1"/>
                        </a:solidFill>
                      </a:endParaRPr>
                    </a:p>
                  </a:txBody>
                  <a:tcPr>
                    <a:solidFill>
                      <a:schemeClr val="bg1">
                        <a:lumMod val="75000"/>
                      </a:schemeClr>
                    </a:solidFill>
                  </a:tcPr>
                </a:tc>
                <a:extLst>
                  <a:ext uri="{0D108BD9-81ED-4DB2-BD59-A6C34878D82A}">
                    <a16:rowId xmlns:a16="http://schemas.microsoft.com/office/drawing/2014/main" val="3192136302"/>
                  </a:ext>
                </a:extLst>
              </a:tr>
              <a:tr h="607540">
                <a:tc>
                  <a:txBody>
                    <a:bodyPr/>
                    <a:lstStyle/>
                    <a:p>
                      <a:r>
                        <a:rPr lang="en-GB"/>
                        <a:t>Engage interest</a:t>
                      </a:r>
                      <a:endParaRPr lang="en-GB">
                        <a:solidFill>
                          <a:schemeClr val="tx1">
                            <a:lumMod val="50000"/>
                            <a:lumOff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Begin a lesson with a short review of previous learning.</a:t>
                      </a:r>
                    </a:p>
                  </a:txBody>
                  <a:tcPr/>
                </a:tc>
                <a:extLst>
                  <a:ext uri="{0D108BD9-81ED-4DB2-BD59-A6C34878D82A}">
                    <a16:rowId xmlns:a16="http://schemas.microsoft.com/office/drawing/2014/main" val="1418286386"/>
                  </a:ext>
                </a:extLst>
              </a:tr>
              <a:tr h="607540">
                <a:tc>
                  <a:txBody>
                    <a:bodyPr/>
                    <a:lstStyle/>
                    <a:p>
                      <a:r>
                        <a:rPr lang="en-GB"/>
                        <a:t>Set goals for learning</a:t>
                      </a:r>
                      <a:endParaRPr lang="en-GB">
                        <a:solidFill>
                          <a:schemeClr val="tx1">
                            <a:lumMod val="50000"/>
                            <a:lumOff val="50000"/>
                          </a:schemeClr>
                        </a:solidFill>
                      </a:endParaRPr>
                    </a:p>
                  </a:txBody>
                  <a:tcPr/>
                </a:tc>
                <a:tc>
                  <a:txBody>
                    <a:bodyPr/>
                    <a:lstStyle/>
                    <a:p>
                      <a:pPr marL="0" indent="0">
                        <a:buNone/>
                      </a:pPr>
                      <a:r>
                        <a:rPr lang="en-GB" sz="1600" b="1"/>
                        <a:t>Present new material in small steps </a:t>
                      </a:r>
                      <a:endParaRPr lang="en-US"/>
                    </a:p>
                    <a:p>
                      <a:pPr marL="0" lvl="0" indent="0">
                        <a:buNone/>
                      </a:pPr>
                      <a:r>
                        <a:rPr lang="en-GB" sz="1600" b="1"/>
                        <a:t>with student practise after each step.</a:t>
                      </a:r>
                    </a:p>
                  </a:txBody>
                  <a:tcPr/>
                </a:tc>
                <a:extLst>
                  <a:ext uri="{0D108BD9-81ED-4DB2-BD59-A6C34878D82A}">
                    <a16:rowId xmlns:a16="http://schemas.microsoft.com/office/drawing/2014/main" val="3693939916"/>
                  </a:ext>
                </a:extLst>
              </a:tr>
              <a:tr h="2324975">
                <a:tc>
                  <a:txBody>
                    <a:bodyPr/>
                    <a:lstStyle/>
                    <a:p>
                      <a:r>
                        <a:rPr lang="en-GB"/>
                        <a:t>Guide new learning</a:t>
                      </a:r>
                      <a:endParaRPr lang="en-GB">
                        <a:solidFill>
                          <a:schemeClr val="tx1">
                            <a:lumMod val="50000"/>
                            <a:lumOff val="50000"/>
                          </a:schemeClr>
                        </a:solidFill>
                      </a:endParaRPr>
                    </a:p>
                  </a:txBody>
                  <a:tcPr/>
                </a:tc>
                <a:tc>
                  <a:txBody>
                    <a:bodyPr/>
                    <a:lstStyle/>
                    <a:p>
                      <a:pPr marL="0" indent="0">
                        <a:spcBef>
                          <a:spcPts val="600"/>
                        </a:spcBef>
                        <a:buNone/>
                      </a:pPr>
                      <a:r>
                        <a:rPr lang="en-GB" sz="1600" b="1" dirty="0"/>
                        <a:t>Ask a large number of questions and </a:t>
                      </a:r>
                      <a:endParaRPr lang="en-US" dirty="0"/>
                    </a:p>
                    <a:p>
                      <a:pPr marL="0" lvl="0" indent="0">
                        <a:spcBef>
                          <a:spcPts val="600"/>
                        </a:spcBef>
                        <a:buNone/>
                      </a:pPr>
                      <a:r>
                        <a:rPr lang="en-GB" sz="1600" b="1" dirty="0"/>
                        <a:t>check the responses of all students.</a:t>
                      </a:r>
                    </a:p>
                    <a:p>
                      <a:pPr marL="0" indent="0">
                        <a:spcBef>
                          <a:spcPts val="600"/>
                        </a:spcBef>
                        <a:buNone/>
                      </a:pPr>
                      <a:r>
                        <a:rPr lang="en-GB" sz="1600" b="1" dirty="0"/>
                        <a:t>Provide models.</a:t>
                      </a:r>
                    </a:p>
                    <a:p>
                      <a:pPr marL="0" indent="0">
                        <a:spcBef>
                          <a:spcPts val="600"/>
                        </a:spcBef>
                        <a:buNone/>
                      </a:pPr>
                      <a:r>
                        <a:rPr lang="en-GB" sz="1600" b="1" dirty="0"/>
                        <a:t>Guide student practice. </a:t>
                      </a:r>
                    </a:p>
                    <a:p>
                      <a:pPr marL="0" indent="0">
                        <a:spcBef>
                          <a:spcPts val="600"/>
                        </a:spcBef>
                        <a:buNone/>
                      </a:pPr>
                      <a:r>
                        <a:rPr lang="en-GB" sz="1600" b="1" dirty="0"/>
                        <a:t>Provide scaffolds for difficult tasks.</a:t>
                      </a:r>
                    </a:p>
                    <a:p>
                      <a:pPr marL="0" indent="0">
                        <a:spcBef>
                          <a:spcPts val="600"/>
                        </a:spcBef>
                        <a:buNone/>
                      </a:pPr>
                      <a:r>
                        <a:rPr lang="en-GB" sz="1600" b="1" dirty="0"/>
                        <a:t>Require and monitor independent</a:t>
                      </a:r>
                    </a:p>
                    <a:p>
                      <a:pPr marL="0" lvl="0" indent="0">
                        <a:spcBef>
                          <a:spcPts val="600"/>
                        </a:spcBef>
                        <a:buNone/>
                      </a:pPr>
                      <a:r>
                        <a:rPr lang="en-GB" sz="1600" b="1" dirty="0"/>
                        <a:t>practice.</a:t>
                      </a:r>
                      <a:endParaRPr lang="en-GB" dirty="0"/>
                    </a:p>
                  </a:txBody>
                  <a:tcPr/>
                </a:tc>
                <a:extLst>
                  <a:ext uri="{0D108BD9-81ED-4DB2-BD59-A6C34878D82A}">
                    <a16:rowId xmlns:a16="http://schemas.microsoft.com/office/drawing/2014/main" val="1455739899"/>
                  </a:ext>
                </a:extLst>
              </a:tr>
              <a:tr h="873339">
                <a:tc>
                  <a:txBody>
                    <a:bodyPr/>
                    <a:lstStyle/>
                    <a:p>
                      <a:r>
                        <a:rPr lang="en-GB"/>
                        <a:t>Consolidate and reflect on learning</a:t>
                      </a:r>
                      <a:endParaRPr lang="en-GB">
                        <a:solidFill>
                          <a:schemeClr val="tx1">
                            <a:lumMod val="50000"/>
                            <a:lumOff val="50000"/>
                          </a:schemeClr>
                        </a:solidFill>
                      </a:endParaRPr>
                    </a:p>
                  </a:txBody>
                  <a:tcPr/>
                </a:tc>
                <a:tc>
                  <a:txBody>
                    <a:bodyPr/>
                    <a:lstStyle/>
                    <a:p>
                      <a:pPr marL="0" indent="0">
                        <a:buNone/>
                      </a:pPr>
                      <a:r>
                        <a:rPr lang="en-GB" sz="1600" b="1"/>
                        <a:t>Check for student understanding.</a:t>
                      </a:r>
                    </a:p>
                    <a:p>
                      <a:pPr marL="0" indent="0">
                        <a:buNone/>
                      </a:pPr>
                      <a:endParaRPr lang="en-GB" sz="1600" b="1"/>
                    </a:p>
                    <a:p>
                      <a:pPr marL="0" indent="0">
                        <a:buNone/>
                      </a:pPr>
                      <a:r>
                        <a:rPr lang="en-GB" sz="1600" b="1"/>
                        <a:t>Obtain a high success rate.</a:t>
                      </a:r>
                    </a:p>
                  </a:txBody>
                  <a:tcPr/>
                </a:tc>
                <a:extLst>
                  <a:ext uri="{0D108BD9-81ED-4DB2-BD59-A6C34878D82A}">
                    <a16:rowId xmlns:a16="http://schemas.microsoft.com/office/drawing/2014/main" val="4164299389"/>
                  </a:ext>
                </a:extLst>
              </a:tr>
              <a:tr h="822711">
                <a:tc>
                  <a:txBody>
                    <a:bodyPr/>
                    <a:lstStyle/>
                    <a:p>
                      <a:r>
                        <a:rPr lang="en-GB"/>
                        <a:t>Applying new learning</a:t>
                      </a:r>
                      <a:endParaRPr lang="en-GB">
                        <a:solidFill>
                          <a:schemeClr val="tx1">
                            <a:lumMod val="50000"/>
                            <a:lumOff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Engage students in weekly and monthly review</a:t>
                      </a:r>
                    </a:p>
                  </a:txBody>
                  <a:tcPr/>
                </a:tc>
                <a:extLst>
                  <a:ext uri="{0D108BD9-81ED-4DB2-BD59-A6C34878D82A}">
                    <a16:rowId xmlns:a16="http://schemas.microsoft.com/office/drawing/2014/main" val="438334208"/>
                  </a:ext>
                </a:extLst>
              </a:tr>
            </a:tbl>
          </a:graphicData>
        </a:graphic>
      </p:graphicFrame>
      <p:cxnSp>
        <p:nvCxnSpPr>
          <p:cNvPr id="9" name="Straight Arrow Connector 8">
            <a:extLst>
              <a:ext uri="{FF2B5EF4-FFF2-40B4-BE49-F238E27FC236}">
                <a16:creationId xmlns:a16="http://schemas.microsoft.com/office/drawing/2014/main" id="{61E00BE9-E5E2-4042-BB8A-E533344B314D}"/>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00F626C-8227-4B11-A2FD-FDA42C853193}"/>
              </a:ext>
            </a:extLst>
          </p:cNvPr>
          <p:cNvSpPr/>
          <p:nvPr/>
        </p:nvSpPr>
        <p:spPr>
          <a:xfrm>
            <a:off x="5564065" y="579907"/>
            <a:ext cx="6060280" cy="5755422"/>
          </a:xfrm>
          <a:prstGeom prst="rect">
            <a:avLst/>
          </a:prstGeom>
        </p:spPr>
        <p:txBody>
          <a:bodyPr wrap="square" anchor="t">
            <a:spAutoFit/>
          </a:bodyPr>
          <a:lstStyle/>
          <a:p>
            <a:pPr marL="342900" indent="-342900">
              <a:buAutoNum type="arabicPeriod"/>
            </a:pPr>
            <a:r>
              <a:rPr lang="en-GB" sz="1600" dirty="0"/>
              <a:t>Begin a lesson with a short review of previous learning.</a:t>
            </a:r>
          </a:p>
          <a:p>
            <a:pPr marL="342900" indent="-342900">
              <a:buAutoNum type="arabicPeriod"/>
            </a:pPr>
            <a:r>
              <a:rPr lang="en-GB" sz="1600" dirty="0"/>
              <a:t>Present new material in small steps with student practise after each step.</a:t>
            </a:r>
            <a:endParaRPr lang="en-GB" sz="1600" dirty="0">
              <a:cs typeface="Calibri"/>
            </a:endParaRPr>
          </a:p>
          <a:p>
            <a:pPr marL="342900" indent="-342900">
              <a:buAutoNum type="arabicPeriod"/>
            </a:pPr>
            <a:r>
              <a:rPr lang="en-GB" sz="1600" dirty="0"/>
              <a:t>Ask a large number of questions and check the responses of all students.</a:t>
            </a:r>
            <a:endParaRPr lang="en-GB" sz="1600" dirty="0">
              <a:cs typeface="Calibri"/>
            </a:endParaRPr>
          </a:p>
          <a:p>
            <a:pPr marL="342900" indent="-342900">
              <a:buAutoNum type="arabicPeriod"/>
            </a:pPr>
            <a:r>
              <a:rPr lang="en-GB" sz="1600" dirty="0"/>
              <a:t>Provide models.</a:t>
            </a:r>
            <a:endParaRPr lang="en-GB" sz="1600" dirty="0">
              <a:cs typeface="Calibri"/>
            </a:endParaRPr>
          </a:p>
          <a:p>
            <a:pPr marL="342900" indent="-342900">
              <a:buAutoNum type="arabicPeriod"/>
            </a:pPr>
            <a:r>
              <a:rPr lang="en-GB" sz="1600" dirty="0"/>
              <a:t>Guide student practice.</a:t>
            </a:r>
            <a:endParaRPr lang="en-GB" sz="1600" dirty="0">
              <a:cs typeface="Calibri"/>
            </a:endParaRPr>
          </a:p>
          <a:p>
            <a:pPr marL="342900" indent="-342900">
              <a:buAutoNum type="arabicPeriod"/>
            </a:pPr>
            <a:r>
              <a:rPr lang="en-GB" sz="1600" dirty="0"/>
              <a:t>Check for student understanding.</a:t>
            </a:r>
            <a:endParaRPr lang="en-GB" sz="1600" dirty="0">
              <a:cs typeface="Calibri"/>
            </a:endParaRPr>
          </a:p>
          <a:p>
            <a:pPr marL="342900" indent="-342900">
              <a:buAutoNum type="arabicPeriod"/>
            </a:pPr>
            <a:r>
              <a:rPr lang="en-GB" sz="1600" dirty="0"/>
              <a:t>Obtain a high success rate.</a:t>
            </a:r>
            <a:endParaRPr lang="en-GB" sz="1600" dirty="0">
              <a:cs typeface="Calibri"/>
            </a:endParaRPr>
          </a:p>
          <a:p>
            <a:pPr marL="342900" indent="-342900">
              <a:buAutoNum type="arabicPeriod"/>
            </a:pPr>
            <a:r>
              <a:rPr lang="en-GB" sz="1600" dirty="0"/>
              <a:t>Provide scaffolds for difficult tasks.</a:t>
            </a:r>
            <a:endParaRPr lang="en-GB" sz="1600" dirty="0">
              <a:cs typeface="Calibri"/>
            </a:endParaRPr>
          </a:p>
          <a:p>
            <a:pPr marL="342900" indent="-342900">
              <a:buAutoNum type="arabicPeriod"/>
            </a:pPr>
            <a:r>
              <a:rPr lang="en-GB" sz="1600" dirty="0"/>
              <a:t>Require and monitor independent practice.</a:t>
            </a:r>
            <a:endParaRPr lang="en-GB" sz="1600" dirty="0">
              <a:cs typeface="Calibri"/>
            </a:endParaRPr>
          </a:p>
          <a:p>
            <a:pPr marL="342900" indent="-342900">
              <a:buAutoNum type="arabicPeriod"/>
            </a:pPr>
            <a:r>
              <a:rPr lang="en-GB" sz="1600" dirty="0"/>
              <a:t>Engage students in weekly and monthly review.</a:t>
            </a:r>
            <a:endParaRPr lang="en-GB" sz="1600" dirty="0">
              <a:cs typeface="Calibri"/>
            </a:endParaRPr>
          </a:p>
          <a:p>
            <a:endParaRPr lang="en-GB" sz="1600" dirty="0"/>
          </a:p>
          <a:p>
            <a:pPr fontAlgn="base"/>
            <a:r>
              <a:rPr lang="en-GB" sz="1600" b="1" dirty="0"/>
              <a:t>Do the principles all apply to every lesson?</a:t>
            </a:r>
            <a:endParaRPr lang="en-GB" sz="1600" dirty="0"/>
          </a:p>
          <a:p>
            <a:pPr fontAlgn="base"/>
            <a:r>
              <a:rPr lang="en-GB" sz="1600" dirty="0"/>
              <a:t>It is very important not to think of the Principles as some kind of lesson plan. Different lessons in a learning sequence will require a different focus: some might have more explanatory modelling; more questioning or more independent practice.  You might have whole lessons of practice and whole lessons of teacher modelling and questioning.  You might not literally do ‘daily review’ every day.  However, over a series of lessons that relate to a secure sequence, you might expect all elements of the Principles to feature in some form.</a:t>
            </a:r>
            <a:endParaRPr lang="en-GB" sz="1600" dirty="0">
              <a:cs typeface="Calibri"/>
            </a:endParaRPr>
          </a:p>
          <a:p>
            <a:endParaRPr lang="en-GB" sz="1600" dirty="0"/>
          </a:p>
        </p:txBody>
      </p:sp>
      <p:sp>
        <p:nvSpPr>
          <p:cNvPr id="8" name="TextBox 7">
            <a:extLst>
              <a:ext uri="{FF2B5EF4-FFF2-40B4-BE49-F238E27FC236}">
                <a16:creationId xmlns:a16="http://schemas.microsoft.com/office/drawing/2014/main" id="{CD6BEEAC-EAAA-4BDF-AB5B-A77F4AC77591}"/>
              </a:ext>
            </a:extLst>
          </p:cNvPr>
          <p:cNvSpPr txBox="1"/>
          <p:nvPr/>
        </p:nvSpPr>
        <p:spPr>
          <a:xfrm>
            <a:off x="260350" y="6460987"/>
            <a:ext cx="4244975" cy="246221"/>
          </a:xfrm>
          <a:prstGeom prst="rect">
            <a:avLst/>
          </a:prstGeom>
          <a:noFill/>
        </p:spPr>
        <p:txBody>
          <a:bodyPr wrap="square" rtlCol="0">
            <a:spAutoFit/>
          </a:bodyPr>
          <a:lstStyle/>
          <a:p>
            <a:r>
              <a:rPr lang="en-GB" sz="1000" dirty="0" err="1">
                <a:ea typeface="+mn-lt"/>
                <a:cs typeface="+mn-lt"/>
              </a:rPr>
              <a:t>Sherrignton</a:t>
            </a:r>
            <a:r>
              <a:rPr lang="en-GB" sz="1000" dirty="0">
                <a:ea typeface="+mn-lt"/>
                <a:cs typeface="+mn-lt"/>
              </a:rPr>
              <a:t>, T. (2019)</a:t>
            </a:r>
            <a:endParaRPr lang="en-GB" sz="1000" dirty="0"/>
          </a:p>
        </p:txBody>
      </p:sp>
      <p:sp>
        <p:nvSpPr>
          <p:cNvPr id="6" name="Slide Number Placeholder 5">
            <a:extLst>
              <a:ext uri="{FF2B5EF4-FFF2-40B4-BE49-F238E27FC236}">
                <a16:creationId xmlns:a16="http://schemas.microsoft.com/office/drawing/2014/main" id="{5E50620D-D0C7-9B42-AB8C-E56F49B5C479}"/>
              </a:ext>
            </a:extLst>
          </p:cNvPr>
          <p:cNvSpPr>
            <a:spLocks noGrp="1"/>
          </p:cNvSpPr>
          <p:nvPr>
            <p:ph type="sldNum" sz="quarter" idx="12"/>
          </p:nvPr>
        </p:nvSpPr>
        <p:spPr/>
        <p:txBody>
          <a:bodyPr/>
          <a:lstStyle/>
          <a:p>
            <a:fld id="{21BC979E-FD66-4DE5-A630-6118B69A4F79}" type="slidenum">
              <a:rPr lang="en-GB" smtClean="0"/>
              <a:t>27</a:t>
            </a:fld>
            <a:endParaRPr lang="en-GB"/>
          </a:p>
        </p:txBody>
      </p:sp>
      <p:pic>
        <p:nvPicPr>
          <p:cNvPr id="10" name="Picture 9" descr="A picture containing drawing&#10;&#10;Description automatically generated">
            <a:extLst>
              <a:ext uri="{FF2B5EF4-FFF2-40B4-BE49-F238E27FC236}">
                <a16:creationId xmlns:a16="http://schemas.microsoft.com/office/drawing/2014/main" id="{63C9C22D-2B64-EA47-9A53-B659599A57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3270378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4033052" y="5939982"/>
            <a:ext cx="8603696" cy="1323439"/>
          </a:xfrm>
          <a:prstGeom prst="rect">
            <a:avLst/>
          </a:prstGeom>
          <a:noFill/>
        </p:spPr>
        <p:txBody>
          <a:bodyPr wrap="square" rtlCol="0">
            <a:spAutoFit/>
          </a:bodyPr>
          <a:lstStyle/>
          <a:p>
            <a:r>
              <a:rPr lang="en-GB" sz="4000" dirty="0" err="1">
                <a:solidFill>
                  <a:srgbClr val="008CBF"/>
                </a:solidFill>
              </a:rPr>
              <a:t>Rosenshine’s</a:t>
            </a:r>
            <a:r>
              <a:rPr lang="en-GB" sz="4000" dirty="0">
                <a:solidFill>
                  <a:srgbClr val="008CBF"/>
                </a:solidFill>
              </a:rPr>
              <a:t> Principles of Instruction</a:t>
            </a:r>
          </a:p>
          <a:p>
            <a:endParaRPr lang="en-GB" sz="4000" dirty="0">
              <a:solidFill>
                <a:srgbClr val="008CBF"/>
              </a:solidFill>
            </a:endParaRPr>
          </a:p>
        </p:txBody>
      </p:sp>
      <p:sp>
        <p:nvSpPr>
          <p:cNvPr id="2" name="Rectangle 1">
            <a:extLst>
              <a:ext uri="{FF2B5EF4-FFF2-40B4-BE49-F238E27FC236}">
                <a16:creationId xmlns:a16="http://schemas.microsoft.com/office/drawing/2014/main" id="{268BA833-6785-420B-8D8E-34D40F8581A8}"/>
              </a:ext>
            </a:extLst>
          </p:cNvPr>
          <p:cNvSpPr/>
          <p:nvPr/>
        </p:nvSpPr>
        <p:spPr>
          <a:xfrm>
            <a:off x="412134" y="5100877"/>
            <a:ext cx="1724809" cy="923330"/>
          </a:xfrm>
          <a:prstGeom prst="rect">
            <a:avLst/>
          </a:prstGeom>
        </p:spPr>
        <p:txBody>
          <a:bodyPr wrap="square">
            <a:spAutoFit/>
          </a:bodyPr>
          <a:lstStyle/>
          <a:p>
            <a:pPr algn="ctr"/>
            <a:r>
              <a:rPr lang="en-GB"/>
              <a:t>Engage students in weekly and monthly review.</a:t>
            </a:r>
          </a:p>
        </p:txBody>
      </p:sp>
      <p:pic>
        <p:nvPicPr>
          <p:cNvPr id="7" name="Graphic 6" descr="Head with gears">
            <a:extLst>
              <a:ext uri="{FF2B5EF4-FFF2-40B4-BE49-F238E27FC236}">
                <a16:creationId xmlns:a16="http://schemas.microsoft.com/office/drawing/2014/main" id="{B194EBBE-D5BF-448D-AEB1-E7CBB36233C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6742" y="455103"/>
            <a:ext cx="914400" cy="914400"/>
          </a:xfrm>
          <a:prstGeom prst="rect">
            <a:avLst/>
          </a:prstGeom>
        </p:spPr>
      </p:pic>
      <p:pic>
        <p:nvPicPr>
          <p:cNvPr id="10" name="Graphic 9" descr="Group brainstorm">
            <a:extLst>
              <a:ext uri="{FF2B5EF4-FFF2-40B4-BE49-F238E27FC236}">
                <a16:creationId xmlns:a16="http://schemas.microsoft.com/office/drawing/2014/main" id="{A06681D7-21A8-4340-826A-229BA1FD7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118652" y="455103"/>
            <a:ext cx="914400" cy="914400"/>
          </a:xfrm>
          <a:prstGeom prst="rect">
            <a:avLst/>
          </a:prstGeom>
        </p:spPr>
      </p:pic>
      <p:pic>
        <p:nvPicPr>
          <p:cNvPr id="12" name="Graphic 11" descr="Questions">
            <a:extLst>
              <a:ext uri="{FF2B5EF4-FFF2-40B4-BE49-F238E27FC236}">
                <a16:creationId xmlns:a16="http://schemas.microsoft.com/office/drawing/2014/main" id="{5E183ADF-CBA0-4528-999F-EF75A2B27E9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366291" y="455103"/>
            <a:ext cx="914400" cy="914400"/>
          </a:xfrm>
          <a:prstGeom prst="rect">
            <a:avLst/>
          </a:prstGeom>
        </p:spPr>
      </p:pic>
      <p:pic>
        <p:nvPicPr>
          <p:cNvPr id="14" name="Graphic 13" descr="Classroom">
            <a:extLst>
              <a:ext uri="{FF2B5EF4-FFF2-40B4-BE49-F238E27FC236}">
                <a16:creationId xmlns:a16="http://schemas.microsoft.com/office/drawing/2014/main" id="{E02C7FE8-665D-4309-B7CE-2CA267C811D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928912" y="456198"/>
            <a:ext cx="914400" cy="914400"/>
          </a:xfrm>
          <a:prstGeom prst="rect">
            <a:avLst/>
          </a:prstGeom>
        </p:spPr>
      </p:pic>
      <p:pic>
        <p:nvPicPr>
          <p:cNvPr id="16" name="Graphic 15" descr="Target Audience">
            <a:extLst>
              <a:ext uri="{FF2B5EF4-FFF2-40B4-BE49-F238E27FC236}">
                <a16:creationId xmlns:a16="http://schemas.microsoft.com/office/drawing/2014/main" id="{31C68587-1B31-48E5-86D5-B9E563FE41E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374021" y="3958897"/>
            <a:ext cx="914400" cy="914400"/>
          </a:xfrm>
          <a:prstGeom prst="rect">
            <a:avLst/>
          </a:prstGeom>
        </p:spPr>
      </p:pic>
      <p:pic>
        <p:nvPicPr>
          <p:cNvPr id="18" name="Graphic 17" descr="Business Growth">
            <a:extLst>
              <a:ext uri="{FF2B5EF4-FFF2-40B4-BE49-F238E27FC236}">
                <a16:creationId xmlns:a16="http://schemas.microsoft.com/office/drawing/2014/main" id="{8363E7B5-5799-456C-B938-8A5B0F3D391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958134" y="3989986"/>
            <a:ext cx="914400" cy="914400"/>
          </a:xfrm>
          <a:prstGeom prst="rect">
            <a:avLst/>
          </a:prstGeom>
        </p:spPr>
      </p:pic>
      <p:pic>
        <p:nvPicPr>
          <p:cNvPr id="20" name="Graphic 19" descr="Social network">
            <a:extLst>
              <a:ext uri="{FF2B5EF4-FFF2-40B4-BE49-F238E27FC236}">
                <a16:creationId xmlns:a16="http://schemas.microsoft.com/office/drawing/2014/main" id="{0B38E354-23DC-49DB-8A8A-90EA7D8088F4}"/>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497126" y="3878490"/>
            <a:ext cx="914400" cy="914400"/>
          </a:xfrm>
          <a:prstGeom prst="rect">
            <a:avLst/>
          </a:prstGeom>
        </p:spPr>
      </p:pic>
      <p:pic>
        <p:nvPicPr>
          <p:cNvPr id="22" name="Graphic 21" descr="Connections">
            <a:extLst>
              <a:ext uri="{FF2B5EF4-FFF2-40B4-BE49-F238E27FC236}">
                <a16:creationId xmlns:a16="http://schemas.microsoft.com/office/drawing/2014/main" id="{D4A4D0DA-FEF6-4DC6-AC15-1538E27AF837}"/>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253406" y="448838"/>
            <a:ext cx="914400" cy="914400"/>
          </a:xfrm>
          <a:prstGeom prst="rect">
            <a:avLst/>
          </a:prstGeom>
        </p:spPr>
      </p:pic>
      <p:pic>
        <p:nvPicPr>
          <p:cNvPr id="24" name="Graphic 23" descr="Customer review">
            <a:extLst>
              <a:ext uri="{FF2B5EF4-FFF2-40B4-BE49-F238E27FC236}">
                <a16:creationId xmlns:a16="http://schemas.microsoft.com/office/drawing/2014/main" id="{5CADC76C-88E1-444B-AA78-8ABFDF66755B}"/>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081239" y="3954946"/>
            <a:ext cx="914400" cy="914400"/>
          </a:xfrm>
          <a:prstGeom prst="rect">
            <a:avLst/>
          </a:prstGeom>
        </p:spPr>
      </p:pic>
      <p:pic>
        <p:nvPicPr>
          <p:cNvPr id="26" name="Graphic 25" descr="Brain in head">
            <a:extLst>
              <a:ext uri="{FF2B5EF4-FFF2-40B4-BE49-F238E27FC236}">
                <a16:creationId xmlns:a16="http://schemas.microsoft.com/office/drawing/2014/main" id="{B1C0C6C3-3A62-4959-B58D-94238778E68F}"/>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806741" y="3942119"/>
            <a:ext cx="914400" cy="914400"/>
          </a:xfrm>
          <a:prstGeom prst="rect">
            <a:avLst/>
          </a:prstGeom>
        </p:spPr>
      </p:pic>
      <p:sp>
        <p:nvSpPr>
          <p:cNvPr id="27" name="Rectangle 26">
            <a:extLst>
              <a:ext uri="{FF2B5EF4-FFF2-40B4-BE49-F238E27FC236}">
                <a16:creationId xmlns:a16="http://schemas.microsoft.com/office/drawing/2014/main" id="{DEFE8E79-D0B9-4AAE-AD98-F6FD450AE671}"/>
              </a:ext>
            </a:extLst>
          </p:cNvPr>
          <p:cNvSpPr/>
          <p:nvPr/>
        </p:nvSpPr>
        <p:spPr>
          <a:xfrm>
            <a:off x="401537" y="1667204"/>
            <a:ext cx="1724809" cy="1477328"/>
          </a:xfrm>
          <a:prstGeom prst="rect">
            <a:avLst/>
          </a:prstGeom>
        </p:spPr>
        <p:txBody>
          <a:bodyPr wrap="square">
            <a:spAutoFit/>
          </a:bodyPr>
          <a:lstStyle/>
          <a:p>
            <a:pPr algn="ctr"/>
            <a:r>
              <a:rPr lang="en-GB"/>
              <a:t>Begin a lesson with a short review of previous learning.</a:t>
            </a:r>
          </a:p>
        </p:txBody>
      </p:sp>
      <p:sp>
        <p:nvSpPr>
          <p:cNvPr id="28" name="Rectangle 27">
            <a:extLst>
              <a:ext uri="{FF2B5EF4-FFF2-40B4-BE49-F238E27FC236}">
                <a16:creationId xmlns:a16="http://schemas.microsoft.com/office/drawing/2014/main" id="{340CB2E8-410D-4389-818B-5947D641D445}"/>
              </a:ext>
            </a:extLst>
          </p:cNvPr>
          <p:cNvSpPr/>
          <p:nvPr/>
        </p:nvSpPr>
        <p:spPr>
          <a:xfrm>
            <a:off x="2759406" y="1667204"/>
            <a:ext cx="1616279" cy="1754326"/>
          </a:xfrm>
          <a:prstGeom prst="rect">
            <a:avLst/>
          </a:prstGeom>
        </p:spPr>
        <p:txBody>
          <a:bodyPr wrap="square">
            <a:spAutoFit/>
          </a:bodyPr>
          <a:lstStyle/>
          <a:p>
            <a:pPr algn="ctr"/>
            <a:r>
              <a:rPr lang="en-GB"/>
              <a:t>Present new material in small steps with student practise after each step.</a:t>
            </a:r>
          </a:p>
        </p:txBody>
      </p:sp>
      <p:sp>
        <p:nvSpPr>
          <p:cNvPr id="29" name="Rectangle 28">
            <a:extLst>
              <a:ext uri="{FF2B5EF4-FFF2-40B4-BE49-F238E27FC236}">
                <a16:creationId xmlns:a16="http://schemas.microsoft.com/office/drawing/2014/main" id="{C206BC12-A1C3-4A5E-82DA-2BCB47905D97}"/>
              </a:ext>
            </a:extLst>
          </p:cNvPr>
          <p:cNvSpPr/>
          <p:nvPr/>
        </p:nvSpPr>
        <p:spPr>
          <a:xfrm>
            <a:off x="4868222" y="1697752"/>
            <a:ext cx="1910537" cy="1754326"/>
          </a:xfrm>
          <a:prstGeom prst="rect">
            <a:avLst/>
          </a:prstGeom>
        </p:spPr>
        <p:txBody>
          <a:bodyPr wrap="square">
            <a:spAutoFit/>
          </a:bodyPr>
          <a:lstStyle/>
          <a:p>
            <a:pPr algn="ctr"/>
            <a:r>
              <a:rPr lang="en-GB"/>
              <a:t>Ask a large number of questions and check the responses of all students.</a:t>
            </a:r>
          </a:p>
        </p:txBody>
      </p:sp>
      <p:sp>
        <p:nvSpPr>
          <p:cNvPr id="30" name="Rectangle 29">
            <a:extLst>
              <a:ext uri="{FF2B5EF4-FFF2-40B4-BE49-F238E27FC236}">
                <a16:creationId xmlns:a16="http://schemas.microsoft.com/office/drawing/2014/main" id="{0F08A00F-C321-4C7F-8EFD-013A04C56132}"/>
              </a:ext>
            </a:extLst>
          </p:cNvPr>
          <p:cNvSpPr/>
          <p:nvPr/>
        </p:nvSpPr>
        <p:spPr>
          <a:xfrm>
            <a:off x="7677285" y="1667204"/>
            <a:ext cx="1476101" cy="646331"/>
          </a:xfrm>
          <a:prstGeom prst="rect">
            <a:avLst/>
          </a:prstGeom>
        </p:spPr>
        <p:txBody>
          <a:bodyPr wrap="square">
            <a:spAutoFit/>
          </a:bodyPr>
          <a:lstStyle/>
          <a:p>
            <a:pPr algn="ctr"/>
            <a:r>
              <a:rPr lang="en-GB"/>
              <a:t>Provide models.</a:t>
            </a:r>
          </a:p>
        </p:txBody>
      </p:sp>
      <p:sp>
        <p:nvSpPr>
          <p:cNvPr id="31" name="Rectangle 30">
            <a:extLst>
              <a:ext uri="{FF2B5EF4-FFF2-40B4-BE49-F238E27FC236}">
                <a16:creationId xmlns:a16="http://schemas.microsoft.com/office/drawing/2014/main" id="{FBC06397-4D24-4CAA-8ACC-C18E4DDDFDEA}"/>
              </a:ext>
            </a:extLst>
          </p:cNvPr>
          <p:cNvSpPr/>
          <p:nvPr/>
        </p:nvSpPr>
        <p:spPr>
          <a:xfrm>
            <a:off x="9966409" y="1661318"/>
            <a:ext cx="1488394" cy="923330"/>
          </a:xfrm>
          <a:prstGeom prst="rect">
            <a:avLst/>
          </a:prstGeom>
        </p:spPr>
        <p:txBody>
          <a:bodyPr wrap="square">
            <a:spAutoFit/>
          </a:bodyPr>
          <a:lstStyle/>
          <a:p>
            <a:pPr algn="ctr"/>
            <a:r>
              <a:rPr lang="en-GB"/>
              <a:t>Guide student practice.</a:t>
            </a:r>
          </a:p>
        </p:txBody>
      </p:sp>
      <p:sp>
        <p:nvSpPr>
          <p:cNvPr id="32" name="Rectangle 31">
            <a:extLst>
              <a:ext uri="{FF2B5EF4-FFF2-40B4-BE49-F238E27FC236}">
                <a16:creationId xmlns:a16="http://schemas.microsoft.com/office/drawing/2014/main" id="{E5DAF7D5-2D6D-486E-B534-E33BA17EBEC4}"/>
              </a:ext>
            </a:extLst>
          </p:cNvPr>
          <p:cNvSpPr/>
          <p:nvPr/>
        </p:nvSpPr>
        <p:spPr>
          <a:xfrm>
            <a:off x="9924492" y="5100877"/>
            <a:ext cx="1813457" cy="923330"/>
          </a:xfrm>
          <a:prstGeom prst="rect">
            <a:avLst/>
          </a:prstGeom>
        </p:spPr>
        <p:txBody>
          <a:bodyPr wrap="square">
            <a:spAutoFit/>
          </a:bodyPr>
          <a:lstStyle/>
          <a:p>
            <a:pPr algn="ctr"/>
            <a:r>
              <a:rPr lang="en-GB"/>
              <a:t>Check for student understanding.</a:t>
            </a:r>
          </a:p>
        </p:txBody>
      </p:sp>
      <p:sp>
        <p:nvSpPr>
          <p:cNvPr id="33" name="Rectangle 32">
            <a:extLst>
              <a:ext uri="{FF2B5EF4-FFF2-40B4-BE49-F238E27FC236}">
                <a16:creationId xmlns:a16="http://schemas.microsoft.com/office/drawing/2014/main" id="{799E4D22-31C1-4E61-8765-F1C6F6095C66}"/>
              </a:ext>
            </a:extLst>
          </p:cNvPr>
          <p:cNvSpPr/>
          <p:nvPr/>
        </p:nvSpPr>
        <p:spPr>
          <a:xfrm>
            <a:off x="7659134" y="5115174"/>
            <a:ext cx="1512401" cy="646331"/>
          </a:xfrm>
          <a:prstGeom prst="rect">
            <a:avLst/>
          </a:prstGeom>
        </p:spPr>
        <p:txBody>
          <a:bodyPr wrap="square">
            <a:spAutoFit/>
          </a:bodyPr>
          <a:lstStyle/>
          <a:p>
            <a:pPr algn="ctr"/>
            <a:r>
              <a:rPr lang="en-GB"/>
              <a:t>Obtain a high success rate.</a:t>
            </a:r>
          </a:p>
        </p:txBody>
      </p:sp>
      <p:sp>
        <p:nvSpPr>
          <p:cNvPr id="34" name="Rectangle 33">
            <a:extLst>
              <a:ext uri="{FF2B5EF4-FFF2-40B4-BE49-F238E27FC236}">
                <a16:creationId xmlns:a16="http://schemas.microsoft.com/office/drawing/2014/main" id="{4AAC34FA-9BB8-413F-9113-8C46DFC57312}"/>
              </a:ext>
            </a:extLst>
          </p:cNvPr>
          <p:cNvSpPr/>
          <p:nvPr/>
        </p:nvSpPr>
        <p:spPr>
          <a:xfrm>
            <a:off x="5146186" y="5073563"/>
            <a:ext cx="1616279" cy="923330"/>
          </a:xfrm>
          <a:prstGeom prst="rect">
            <a:avLst/>
          </a:prstGeom>
        </p:spPr>
        <p:txBody>
          <a:bodyPr wrap="square">
            <a:spAutoFit/>
          </a:bodyPr>
          <a:lstStyle/>
          <a:p>
            <a:pPr algn="ctr"/>
            <a:r>
              <a:rPr lang="en-GB"/>
              <a:t>Provide scaffolds for difficult tasks.</a:t>
            </a:r>
          </a:p>
        </p:txBody>
      </p:sp>
      <p:sp>
        <p:nvSpPr>
          <p:cNvPr id="35" name="Rectangle 34">
            <a:extLst>
              <a:ext uri="{FF2B5EF4-FFF2-40B4-BE49-F238E27FC236}">
                <a16:creationId xmlns:a16="http://schemas.microsoft.com/office/drawing/2014/main" id="{66BBE385-9F14-45AB-A8BC-B809F30BB647}"/>
              </a:ext>
            </a:extLst>
          </p:cNvPr>
          <p:cNvSpPr/>
          <p:nvPr/>
        </p:nvSpPr>
        <p:spPr>
          <a:xfrm>
            <a:off x="2658818" y="5100877"/>
            <a:ext cx="1834068" cy="1200329"/>
          </a:xfrm>
          <a:prstGeom prst="rect">
            <a:avLst/>
          </a:prstGeom>
        </p:spPr>
        <p:txBody>
          <a:bodyPr wrap="square">
            <a:spAutoFit/>
          </a:bodyPr>
          <a:lstStyle/>
          <a:p>
            <a:pPr algn="ctr"/>
            <a:r>
              <a:rPr lang="en-GB"/>
              <a:t>Require and monitor independent practice.</a:t>
            </a:r>
          </a:p>
        </p:txBody>
      </p:sp>
      <p:pic>
        <p:nvPicPr>
          <p:cNvPr id="37" name="Graphic 36" descr="Chevron arrows">
            <a:extLst>
              <a:ext uri="{FF2B5EF4-FFF2-40B4-BE49-F238E27FC236}">
                <a16:creationId xmlns:a16="http://schemas.microsoft.com/office/drawing/2014/main" id="{4ADCF8E3-E404-4919-A36C-2101A7C4E51D}"/>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1005052" y="1029239"/>
            <a:ext cx="422624" cy="914400"/>
          </a:xfrm>
          <a:prstGeom prst="rect">
            <a:avLst/>
          </a:prstGeom>
        </p:spPr>
      </p:pic>
      <p:pic>
        <p:nvPicPr>
          <p:cNvPr id="38" name="Graphic 37" descr="Chevron arrows">
            <a:extLst>
              <a:ext uri="{FF2B5EF4-FFF2-40B4-BE49-F238E27FC236}">
                <a16:creationId xmlns:a16="http://schemas.microsoft.com/office/drawing/2014/main" id="{A6A1E435-4198-4B4A-9F5E-2D3FBD389DFB}"/>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10619909" y="4486145"/>
            <a:ext cx="422624" cy="914400"/>
          </a:xfrm>
          <a:prstGeom prst="rect">
            <a:avLst/>
          </a:prstGeom>
        </p:spPr>
      </p:pic>
      <p:pic>
        <p:nvPicPr>
          <p:cNvPr id="39" name="Graphic 38" descr="Chevron arrows">
            <a:extLst>
              <a:ext uri="{FF2B5EF4-FFF2-40B4-BE49-F238E27FC236}">
                <a16:creationId xmlns:a16="http://schemas.microsoft.com/office/drawing/2014/main" id="{285414C2-F2AC-4D1F-A7DD-1DFD80D1FB66}"/>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8245938" y="4530873"/>
            <a:ext cx="422624" cy="914400"/>
          </a:xfrm>
          <a:prstGeom prst="rect">
            <a:avLst/>
          </a:prstGeom>
        </p:spPr>
      </p:pic>
      <p:pic>
        <p:nvPicPr>
          <p:cNvPr id="40" name="Graphic 39" descr="Chevron arrows">
            <a:extLst>
              <a:ext uri="{FF2B5EF4-FFF2-40B4-BE49-F238E27FC236}">
                <a16:creationId xmlns:a16="http://schemas.microsoft.com/office/drawing/2014/main" id="{89CBEB1F-0FE6-402B-92BF-E4790A5D0A10}"/>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10462596" y="1087627"/>
            <a:ext cx="422624" cy="914400"/>
          </a:xfrm>
          <a:prstGeom prst="rect">
            <a:avLst/>
          </a:prstGeom>
        </p:spPr>
      </p:pic>
      <p:pic>
        <p:nvPicPr>
          <p:cNvPr id="41" name="Graphic 40" descr="Chevron arrows">
            <a:extLst>
              <a:ext uri="{FF2B5EF4-FFF2-40B4-BE49-F238E27FC236}">
                <a16:creationId xmlns:a16="http://schemas.microsoft.com/office/drawing/2014/main" id="{2EC47ECE-3C20-4114-BA8A-C8D5F2492CD4}"/>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8174800" y="1052065"/>
            <a:ext cx="422624" cy="914400"/>
          </a:xfrm>
          <a:prstGeom prst="rect">
            <a:avLst/>
          </a:prstGeom>
        </p:spPr>
      </p:pic>
      <p:pic>
        <p:nvPicPr>
          <p:cNvPr id="42" name="Graphic 41" descr="Chevron arrows">
            <a:extLst>
              <a:ext uri="{FF2B5EF4-FFF2-40B4-BE49-F238E27FC236}">
                <a16:creationId xmlns:a16="http://schemas.microsoft.com/office/drawing/2014/main" id="{678F4682-B468-4298-919F-349A170B8092}"/>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5635223" y="1069786"/>
            <a:ext cx="422624" cy="914400"/>
          </a:xfrm>
          <a:prstGeom prst="rect">
            <a:avLst/>
          </a:prstGeom>
        </p:spPr>
      </p:pic>
      <p:pic>
        <p:nvPicPr>
          <p:cNvPr id="43" name="Graphic 42" descr="Chevron arrows">
            <a:extLst>
              <a:ext uri="{FF2B5EF4-FFF2-40B4-BE49-F238E27FC236}">
                <a16:creationId xmlns:a16="http://schemas.microsoft.com/office/drawing/2014/main" id="{1400C3E3-1F31-4415-A56E-7F2F27E38566}"/>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3350642" y="1087627"/>
            <a:ext cx="422624" cy="914400"/>
          </a:xfrm>
          <a:prstGeom prst="rect">
            <a:avLst/>
          </a:prstGeom>
        </p:spPr>
      </p:pic>
      <p:pic>
        <p:nvPicPr>
          <p:cNvPr id="44" name="Graphic 43" descr="Chevron arrows">
            <a:extLst>
              <a:ext uri="{FF2B5EF4-FFF2-40B4-BE49-F238E27FC236}">
                <a16:creationId xmlns:a16="http://schemas.microsoft.com/office/drawing/2014/main" id="{376F96B8-D9A7-43D9-BAEB-DDDDBBF241F9}"/>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5748692" y="4486145"/>
            <a:ext cx="422624" cy="914400"/>
          </a:xfrm>
          <a:prstGeom prst="rect">
            <a:avLst/>
          </a:prstGeom>
        </p:spPr>
      </p:pic>
      <p:pic>
        <p:nvPicPr>
          <p:cNvPr id="45" name="Graphic 44" descr="Chevron arrows">
            <a:extLst>
              <a:ext uri="{FF2B5EF4-FFF2-40B4-BE49-F238E27FC236}">
                <a16:creationId xmlns:a16="http://schemas.microsoft.com/office/drawing/2014/main" id="{3E0E893B-B7C4-4C2B-BD99-E398005388CF}"/>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3328986" y="4559866"/>
            <a:ext cx="422624" cy="914400"/>
          </a:xfrm>
          <a:prstGeom prst="rect">
            <a:avLst/>
          </a:prstGeom>
        </p:spPr>
      </p:pic>
      <p:pic>
        <p:nvPicPr>
          <p:cNvPr id="46" name="Graphic 45" descr="Chevron arrows">
            <a:extLst>
              <a:ext uri="{FF2B5EF4-FFF2-40B4-BE49-F238E27FC236}">
                <a16:creationId xmlns:a16="http://schemas.microsoft.com/office/drawing/2014/main" id="{28181462-B2C9-4B10-9295-55D88BAAFBAF}"/>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rot="5400000">
            <a:off x="1003463" y="4543737"/>
            <a:ext cx="422624" cy="914400"/>
          </a:xfrm>
          <a:prstGeom prst="rect">
            <a:avLst/>
          </a:prstGeom>
        </p:spPr>
      </p:pic>
      <p:cxnSp>
        <p:nvCxnSpPr>
          <p:cNvPr id="48" name="Straight Arrow Connector 47">
            <a:extLst>
              <a:ext uri="{FF2B5EF4-FFF2-40B4-BE49-F238E27FC236}">
                <a16:creationId xmlns:a16="http://schemas.microsoft.com/office/drawing/2014/main" id="{5F7817C6-FF86-4A75-9D34-069E61A03170}"/>
              </a:ext>
            </a:extLst>
          </p:cNvPr>
          <p:cNvCxnSpPr>
            <a:stCxn id="7" idx="3"/>
            <a:endCxn id="10" idx="1"/>
          </p:cNvCxnSpPr>
          <p:nvPr/>
        </p:nvCxnSpPr>
        <p:spPr>
          <a:xfrm>
            <a:off x="1721142" y="912303"/>
            <a:ext cx="1397510" cy="0"/>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119F5CE-2DB0-4F4F-BDD9-7CF066895562}"/>
              </a:ext>
            </a:extLst>
          </p:cNvPr>
          <p:cNvCxnSpPr>
            <a:cxnSpLocks/>
            <a:stCxn id="14" idx="3"/>
          </p:cNvCxnSpPr>
          <p:nvPr/>
        </p:nvCxnSpPr>
        <p:spPr>
          <a:xfrm flipV="1">
            <a:off x="8843312" y="899048"/>
            <a:ext cx="1410094" cy="14350"/>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8645EF1-1719-4DAA-BB4D-0A4237FD501D}"/>
              </a:ext>
            </a:extLst>
          </p:cNvPr>
          <p:cNvCxnSpPr>
            <a:cxnSpLocks/>
            <a:stCxn id="12" idx="3"/>
          </p:cNvCxnSpPr>
          <p:nvPr/>
        </p:nvCxnSpPr>
        <p:spPr>
          <a:xfrm flipV="1">
            <a:off x="6280691" y="906039"/>
            <a:ext cx="1648221" cy="6264"/>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B08FD10-9881-4A71-B753-6E22D2BF7EDD}"/>
              </a:ext>
            </a:extLst>
          </p:cNvPr>
          <p:cNvCxnSpPr/>
          <p:nvPr/>
        </p:nvCxnSpPr>
        <p:spPr>
          <a:xfrm>
            <a:off x="4033052" y="906038"/>
            <a:ext cx="1397510" cy="0"/>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F2BC900-3BD0-48ED-96C6-15BF4A18C613}"/>
              </a:ext>
            </a:extLst>
          </p:cNvPr>
          <p:cNvCxnSpPr>
            <a:cxnSpLocks/>
          </p:cNvCxnSpPr>
          <p:nvPr/>
        </p:nvCxnSpPr>
        <p:spPr>
          <a:xfrm>
            <a:off x="10772469" y="2611170"/>
            <a:ext cx="0" cy="1338829"/>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503616C-9A01-44EA-A76B-0C3838795556}"/>
              </a:ext>
            </a:extLst>
          </p:cNvPr>
          <p:cNvCxnSpPr>
            <a:cxnSpLocks/>
          </p:cNvCxnSpPr>
          <p:nvPr/>
        </p:nvCxnSpPr>
        <p:spPr>
          <a:xfrm flipH="1">
            <a:off x="8914450" y="4412146"/>
            <a:ext cx="1459572" cy="0"/>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11C61B5-5906-4BB5-9F58-D39DF3AC8B35}"/>
              </a:ext>
            </a:extLst>
          </p:cNvPr>
          <p:cNvCxnSpPr>
            <a:cxnSpLocks/>
          </p:cNvCxnSpPr>
          <p:nvPr/>
        </p:nvCxnSpPr>
        <p:spPr>
          <a:xfrm flipH="1">
            <a:off x="6469340" y="4412146"/>
            <a:ext cx="1459572" cy="0"/>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D25174E-6D95-472E-99D3-AB63554CA028}"/>
              </a:ext>
            </a:extLst>
          </p:cNvPr>
          <p:cNvCxnSpPr>
            <a:cxnSpLocks/>
          </p:cNvCxnSpPr>
          <p:nvPr/>
        </p:nvCxnSpPr>
        <p:spPr>
          <a:xfrm flipH="1">
            <a:off x="1645182" y="4456510"/>
            <a:ext cx="1459572" cy="0"/>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FBC61EE-B9A1-4BC5-98C2-2CCC076061FA}"/>
              </a:ext>
            </a:extLst>
          </p:cNvPr>
          <p:cNvCxnSpPr>
            <a:cxnSpLocks/>
          </p:cNvCxnSpPr>
          <p:nvPr/>
        </p:nvCxnSpPr>
        <p:spPr>
          <a:xfrm flipH="1">
            <a:off x="3995639" y="4412146"/>
            <a:ext cx="1459572" cy="0"/>
          </a:xfrm>
          <a:prstGeom prst="straightConnector1">
            <a:avLst/>
          </a:prstGeom>
          <a:ln w="76200">
            <a:solidFill>
              <a:srgbClr val="008CB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73CCE92-7C3A-AF43-A444-F3ABEA20B8B1}"/>
              </a:ext>
            </a:extLst>
          </p:cNvPr>
          <p:cNvSpPr>
            <a:spLocks noGrp="1"/>
          </p:cNvSpPr>
          <p:nvPr>
            <p:ph type="sldNum" sz="quarter" idx="12"/>
          </p:nvPr>
        </p:nvSpPr>
        <p:spPr/>
        <p:txBody>
          <a:bodyPr/>
          <a:lstStyle/>
          <a:p>
            <a:fld id="{21BC979E-FD66-4DE5-A630-6118B69A4F79}" type="slidenum">
              <a:rPr lang="en-GB" smtClean="0"/>
              <a:t>28</a:t>
            </a:fld>
            <a:endParaRPr lang="en-GB"/>
          </a:p>
        </p:txBody>
      </p:sp>
    </p:spTree>
    <p:extLst>
      <p:ext uri="{BB962C8B-B14F-4D97-AF65-F5344CB8AC3E}">
        <p14:creationId xmlns:p14="http://schemas.microsoft.com/office/powerpoint/2010/main" val="2286890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4972049" y="5771495"/>
            <a:ext cx="6886575" cy="923330"/>
          </a:xfrm>
          <a:prstGeom prst="rect">
            <a:avLst/>
          </a:prstGeom>
          <a:noFill/>
        </p:spPr>
        <p:txBody>
          <a:bodyPr wrap="square" rtlCol="0" anchor="t">
            <a:spAutoFit/>
          </a:bodyPr>
          <a:lstStyle/>
          <a:p>
            <a:r>
              <a:rPr lang="en-GB" dirty="0"/>
              <a:t>Student Learning That Works</a:t>
            </a:r>
          </a:p>
          <a:p>
            <a:r>
              <a:rPr lang="en-GB" dirty="0">
                <a:hlinkClick r:id="rId2"/>
              </a:rPr>
              <a:t>https://www.mcrel.org/student-learning-that-works-wp/</a:t>
            </a:r>
            <a:r>
              <a:rPr lang="en-GB" dirty="0"/>
              <a:t> </a:t>
            </a:r>
            <a:endParaRPr lang="en-GB" dirty="0">
              <a:cs typeface="Calibri"/>
            </a:endParaRPr>
          </a:p>
          <a:p>
            <a:endParaRPr lang="en-GB" dirty="0"/>
          </a:p>
        </p:txBody>
      </p:sp>
      <p:sp>
        <p:nvSpPr>
          <p:cNvPr id="5" name="Rectangle 4">
            <a:extLst>
              <a:ext uri="{FF2B5EF4-FFF2-40B4-BE49-F238E27FC236}">
                <a16:creationId xmlns:a16="http://schemas.microsoft.com/office/drawing/2014/main" id="{E9900A2A-C25A-4D7E-97EB-2CF38FDC55D3}"/>
              </a:ext>
            </a:extLst>
          </p:cNvPr>
          <p:cNvSpPr/>
          <p:nvPr/>
        </p:nvSpPr>
        <p:spPr>
          <a:xfrm>
            <a:off x="4972049" y="260533"/>
            <a:ext cx="6096000" cy="369332"/>
          </a:xfrm>
          <a:prstGeom prst="rect">
            <a:avLst/>
          </a:prstGeom>
        </p:spPr>
        <p:txBody>
          <a:bodyPr>
            <a:spAutoFit/>
          </a:bodyPr>
          <a:lstStyle/>
          <a:p>
            <a:pPr fontAlgn="base"/>
            <a:r>
              <a:rPr lang="en-GB" b="1"/>
              <a:t>Student Learning that Works </a:t>
            </a:r>
          </a:p>
        </p:txBody>
      </p:sp>
      <p:graphicFrame>
        <p:nvGraphicFramePr>
          <p:cNvPr id="7" name="Table 6">
            <a:extLst>
              <a:ext uri="{FF2B5EF4-FFF2-40B4-BE49-F238E27FC236}">
                <a16:creationId xmlns:a16="http://schemas.microsoft.com/office/drawing/2014/main" id="{EE842444-16A6-42BC-B0AC-B38AAE2E6271}"/>
              </a:ext>
            </a:extLst>
          </p:cNvPr>
          <p:cNvGraphicFramePr>
            <a:graphicFrameLocks noGrp="1"/>
          </p:cNvGraphicFramePr>
          <p:nvPr>
            <p:extLst>
              <p:ext uri="{D42A27DB-BD31-4B8C-83A1-F6EECF244321}">
                <p14:modId xmlns:p14="http://schemas.microsoft.com/office/powerpoint/2010/main" val="1451926097"/>
              </p:ext>
            </p:extLst>
          </p:nvPr>
        </p:nvGraphicFramePr>
        <p:xfrm>
          <a:off x="260350" y="346144"/>
          <a:ext cx="4244975" cy="5801286"/>
        </p:xfrm>
        <a:graphic>
          <a:graphicData uri="http://schemas.openxmlformats.org/drawingml/2006/table">
            <a:tbl>
              <a:tblPr firstRow="1" bandRow="1">
                <a:tableStyleId>{5940675A-B579-460E-94D1-54222C63F5DA}</a:tableStyleId>
              </a:tblPr>
              <a:tblGrid>
                <a:gridCol w="1496391">
                  <a:extLst>
                    <a:ext uri="{9D8B030D-6E8A-4147-A177-3AD203B41FA5}">
                      <a16:colId xmlns:a16="http://schemas.microsoft.com/office/drawing/2014/main" val="3294227982"/>
                    </a:ext>
                  </a:extLst>
                </a:gridCol>
                <a:gridCol w="2748584">
                  <a:extLst>
                    <a:ext uri="{9D8B030D-6E8A-4147-A177-3AD203B41FA5}">
                      <a16:colId xmlns:a16="http://schemas.microsoft.com/office/drawing/2014/main" val="2773517586"/>
                    </a:ext>
                  </a:extLst>
                </a:gridCol>
              </a:tblGrid>
              <a:tr h="908680">
                <a:tc>
                  <a:txBody>
                    <a:bodyPr/>
                    <a:lstStyle/>
                    <a:p>
                      <a:r>
                        <a:rPr lang="en-GB"/>
                        <a:t>Stage or Phase</a:t>
                      </a:r>
                      <a:endParaRPr lang="en-GB">
                        <a:solidFill>
                          <a:schemeClr val="tx1">
                            <a:lumMod val="50000"/>
                            <a:lumOff val="50000"/>
                          </a:schemeClr>
                        </a:solidFill>
                      </a:endParaRPr>
                    </a:p>
                  </a:txBody>
                  <a:tcPr>
                    <a:solidFill>
                      <a:schemeClr val="bg1">
                        <a:lumMod val="75000"/>
                      </a:schemeClr>
                    </a:solidFill>
                  </a:tcPr>
                </a:tc>
                <a:tc>
                  <a:txBody>
                    <a:bodyPr/>
                    <a:lstStyle/>
                    <a:p>
                      <a:r>
                        <a:rPr lang="en-GB" b="1"/>
                        <a:t>Student Learning That Works</a:t>
                      </a:r>
                    </a:p>
                    <a:p>
                      <a:r>
                        <a:rPr lang="en-GB" b="1" i="1" err="1">
                          <a:solidFill>
                            <a:schemeClr val="tx1"/>
                          </a:solidFill>
                        </a:rPr>
                        <a:t>McRel</a:t>
                      </a:r>
                      <a:endParaRPr lang="en-GB" b="1" i="1">
                        <a:solidFill>
                          <a:schemeClr val="tx1"/>
                        </a:solidFill>
                      </a:endParaRP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r>
                        <a:rPr lang="en-GB" b="1"/>
                        <a:t>Become interested</a:t>
                      </a:r>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r>
                        <a:rPr lang="en-GB" b="1"/>
                        <a:t>Commit to learning</a:t>
                      </a:r>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Focus on new learning</a:t>
                      </a:r>
                    </a:p>
                  </a:txBody>
                  <a:tcPr/>
                </a:tc>
                <a:extLst>
                  <a:ext uri="{0D108BD9-81ED-4DB2-BD59-A6C34878D82A}">
                    <a16:rowId xmlns:a16="http://schemas.microsoft.com/office/drawing/2014/main" val="1455739899"/>
                  </a:ext>
                </a:extLst>
              </a:tr>
              <a:tr h="1252166">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Make sense of learning</a:t>
                      </a:r>
                    </a:p>
                    <a:p>
                      <a:endParaRPr lang="en-GB" b="1"/>
                    </a:p>
                    <a:p>
                      <a:r>
                        <a:rPr lang="en-GB" b="1"/>
                        <a:t>Rehearse and reflect</a:t>
                      </a:r>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Extend and apply</a:t>
                      </a:r>
                    </a:p>
                  </a:txBody>
                  <a:tcPr/>
                </a:tc>
                <a:extLst>
                  <a:ext uri="{0D108BD9-81ED-4DB2-BD59-A6C34878D82A}">
                    <a16:rowId xmlns:a16="http://schemas.microsoft.com/office/drawing/2014/main" val="438334208"/>
                  </a:ext>
                </a:extLst>
              </a:tr>
            </a:tbl>
          </a:graphicData>
        </a:graphic>
      </p:graphicFrame>
      <p:cxnSp>
        <p:nvCxnSpPr>
          <p:cNvPr id="9" name="Straight Arrow Connector 8">
            <a:extLst>
              <a:ext uri="{FF2B5EF4-FFF2-40B4-BE49-F238E27FC236}">
                <a16:creationId xmlns:a16="http://schemas.microsoft.com/office/drawing/2014/main" id="{61E00BE9-E5E2-4042-BB8A-E533344B314D}"/>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F956D6-5EAC-42D0-B657-5909AB53A617}"/>
              </a:ext>
            </a:extLst>
          </p:cNvPr>
          <p:cNvSpPr/>
          <p:nvPr/>
        </p:nvSpPr>
        <p:spPr>
          <a:xfrm>
            <a:off x="4972049" y="739014"/>
            <a:ext cx="6381752" cy="5078313"/>
          </a:xfrm>
          <a:prstGeom prst="rect">
            <a:avLst/>
          </a:prstGeom>
        </p:spPr>
        <p:txBody>
          <a:bodyPr wrap="square" anchor="t">
            <a:spAutoFit/>
          </a:bodyPr>
          <a:lstStyle/>
          <a:p>
            <a:r>
              <a:rPr lang="en-GB" dirty="0"/>
              <a:t>A learning model would describe the learning process from beginning to end—from the moment a new bit of knowledge first enters a student’s consciousness through the long and perilous journey it must take before finding a permanent home in their long-term memory (Sousa, 2011). Such a model would help us to design effective learning experiences for all students. And, just as important, if they’re not learning, the model can help us figure out where the blockage or breakdown may be occurring—where the knowledge is getting lost on its journey.</a:t>
            </a:r>
          </a:p>
          <a:p>
            <a:endParaRPr lang="en-GB" dirty="0">
              <a:cs typeface="Calibri"/>
            </a:endParaRPr>
          </a:p>
          <a:p>
            <a:r>
              <a:rPr lang="en-GB" dirty="0" err="1"/>
              <a:t>McREL</a:t>
            </a:r>
            <a:r>
              <a:rPr lang="en-GB" dirty="0"/>
              <a:t> propose not another framework, but a synthesis of the science of learning into a model you can follow and apply right away in your classroom. Not offered as the only way to teach, but rather as one way to develop more expert practice in your classroom. </a:t>
            </a:r>
            <a:endParaRPr lang="en-GB" dirty="0">
              <a:cs typeface="Calibri"/>
            </a:endParaRPr>
          </a:p>
          <a:p>
            <a:endParaRPr lang="en-GB" dirty="0"/>
          </a:p>
          <a:p>
            <a:r>
              <a:rPr lang="en-GB" dirty="0"/>
              <a:t>An important 'flip' happens when we design lessons around </a:t>
            </a:r>
            <a:r>
              <a:rPr lang="en-GB" i="1" dirty="0"/>
              <a:t>learning not simply teaching</a:t>
            </a:r>
            <a:endParaRPr lang="en-GB" i="1" dirty="0">
              <a:cs typeface="Calibri"/>
            </a:endParaRPr>
          </a:p>
        </p:txBody>
      </p:sp>
      <p:sp>
        <p:nvSpPr>
          <p:cNvPr id="8" name="TextBox 7">
            <a:extLst>
              <a:ext uri="{FF2B5EF4-FFF2-40B4-BE49-F238E27FC236}">
                <a16:creationId xmlns:a16="http://schemas.microsoft.com/office/drawing/2014/main" id="{577F3D8B-36E6-43A5-8BFB-9D1937A0F528}"/>
              </a:ext>
            </a:extLst>
          </p:cNvPr>
          <p:cNvSpPr txBox="1"/>
          <p:nvPr/>
        </p:nvSpPr>
        <p:spPr>
          <a:xfrm>
            <a:off x="260350" y="6460987"/>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sp>
        <p:nvSpPr>
          <p:cNvPr id="6" name="Slide Number Placeholder 5">
            <a:extLst>
              <a:ext uri="{FF2B5EF4-FFF2-40B4-BE49-F238E27FC236}">
                <a16:creationId xmlns:a16="http://schemas.microsoft.com/office/drawing/2014/main" id="{9CDCEA52-9BA1-B047-9321-AC8BCC0F0D32}"/>
              </a:ext>
            </a:extLst>
          </p:cNvPr>
          <p:cNvSpPr>
            <a:spLocks noGrp="1"/>
          </p:cNvSpPr>
          <p:nvPr>
            <p:ph type="sldNum" sz="quarter" idx="12"/>
          </p:nvPr>
        </p:nvSpPr>
        <p:spPr/>
        <p:txBody>
          <a:bodyPr/>
          <a:lstStyle/>
          <a:p>
            <a:fld id="{21BC979E-FD66-4DE5-A630-6118B69A4F79}" type="slidenum">
              <a:rPr lang="en-GB" smtClean="0"/>
              <a:t>29</a:t>
            </a:fld>
            <a:endParaRPr lang="en-GB"/>
          </a:p>
        </p:txBody>
      </p:sp>
      <p:pic>
        <p:nvPicPr>
          <p:cNvPr id="10" name="Picture 9" descr="A picture containing drawing&#10;&#10;Description automatically generated">
            <a:extLst>
              <a:ext uri="{FF2B5EF4-FFF2-40B4-BE49-F238E27FC236}">
                <a16:creationId xmlns:a16="http://schemas.microsoft.com/office/drawing/2014/main" id="{C212891D-2867-F345-B1A7-807F9FCF767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30332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260B-4309-4024-BFDD-5E19B6D99FB8}"/>
              </a:ext>
            </a:extLst>
          </p:cNvPr>
          <p:cNvSpPr>
            <a:spLocks noGrp="1"/>
          </p:cNvSpPr>
          <p:nvPr>
            <p:ph type="title"/>
          </p:nvPr>
        </p:nvSpPr>
        <p:spPr>
          <a:xfrm>
            <a:off x="410430" y="366597"/>
            <a:ext cx="10515600" cy="751303"/>
          </a:xfrm>
        </p:spPr>
        <p:txBody>
          <a:bodyPr>
            <a:normAutofit/>
          </a:bodyPr>
          <a:lstStyle/>
          <a:p>
            <a:r>
              <a:rPr lang="en-GB" b="1" dirty="0"/>
              <a:t>Introduction</a:t>
            </a:r>
            <a:r>
              <a:rPr lang="en-GB" sz="2400" b="1" dirty="0"/>
              <a:t> </a:t>
            </a:r>
            <a:endParaRPr lang="en-GB" sz="2400" b="1" dirty="0">
              <a:solidFill>
                <a:srgbClr val="C00000"/>
              </a:solidFill>
              <a:cs typeface="Calibri Light"/>
            </a:endParaRPr>
          </a:p>
        </p:txBody>
      </p:sp>
      <p:sp>
        <p:nvSpPr>
          <p:cNvPr id="3" name="Content Placeholder 2">
            <a:extLst>
              <a:ext uri="{FF2B5EF4-FFF2-40B4-BE49-F238E27FC236}">
                <a16:creationId xmlns:a16="http://schemas.microsoft.com/office/drawing/2014/main" id="{DF614496-8714-4C31-8F12-B6EAD2D9C07F}"/>
              </a:ext>
            </a:extLst>
          </p:cNvPr>
          <p:cNvSpPr>
            <a:spLocks noGrp="1"/>
          </p:cNvSpPr>
          <p:nvPr>
            <p:ph idx="1"/>
          </p:nvPr>
        </p:nvSpPr>
        <p:spPr>
          <a:xfrm>
            <a:off x="504009" y="3791233"/>
            <a:ext cx="11298013" cy="2568256"/>
          </a:xfrm>
        </p:spPr>
        <p:txBody>
          <a:bodyPr vert="horz" lIns="91440" tIns="45720" rIns="91440" bIns="45720" rtlCol="0" anchor="t">
            <a:noAutofit/>
          </a:bodyPr>
          <a:lstStyle/>
          <a:p>
            <a:pPr marL="0" indent="0">
              <a:buNone/>
            </a:pPr>
            <a:r>
              <a:rPr lang="en-GB" sz="1800" dirty="0"/>
              <a:t>It is widely accepted, and has been cited in much educational research, that the singular most powerful lever in raising learner attainment is the quality of teaching.</a:t>
            </a:r>
            <a:endParaRPr lang="en-GB" sz="1800" i="1" dirty="0">
              <a:cs typeface="Calibri"/>
            </a:endParaRPr>
          </a:p>
          <a:p>
            <a:pPr marL="0" indent="0">
              <a:buNone/>
            </a:pPr>
            <a:r>
              <a:rPr lang="en-GB" sz="1800" dirty="0"/>
              <a:t>The Education Endowment Foundation (2020) stated,  </a:t>
            </a:r>
            <a:r>
              <a:rPr lang="en-GB" sz="1800" dirty="0">
                <a:ea typeface="+mn-lt"/>
                <a:cs typeface="+mn-lt"/>
              </a:rPr>
              <a:t>'Alongside targeted interventions, improving the quality of teaching is the strongest lever schools have to improve pupil outcomes, particularly for disadvantaged students'. </a:t>
            </a:r>
            <a:endParaRPr lang="en-GB" sz="1800" dirty="0">
              <a:solidFill>
                <a:srgbClr val="C00000"/>
              </a:solidFill>
              <a:ea typeface="+mn-lt"/>
              <a:cs typeface="+mn-lt"/>
            </a:endParaRPr>
          </a:p>
          <a:p>
            <a:pPr marL="0" indent="0">
              <a:buNone/>
            </a:pPr>
            <a:r>
              <a:rPr lang="en-GB" sz="1800" dirty="0"/>
              <a:t>It is also true that to support high quality teaching a number of educationalists have provided 'models' that suggest a particular framework to achieve this. </a:t>
            </a:r>
            <a:endParaRPr lang="en-GB" sz="1800" b="1" dirty="0">
              <a:solidFill>
                <a:schemeClr val="accent4"/>
              </a:solidFill>
              <a:cs typeface="Calibri" panose="020F0502020204030204"/>
            </a:endParaRPr>
          </a:p>
          <a:p>
            <a:pPr marL="0" indent="0">
              <a:buNone/>
            </a:pPr>
            <a:r>
              <a:rPr lang="en-GB" sz="1800" dirty="0"/>
              <a:t>These models can be very helpful in providing a framework for a school to ensure consistency of approaches to teaching</a:t>
            </a:r>
            <a:r>
              <a:rPr lang="en-GB" sz="1800" b="1" dirty="0">
                <a:solidFill>
                  <a:schemeClr val="accent4"/>
                </a:solidFill>
              </a:rPr>
              <a:t>.</a:t>
            </a:r>
            <a:r>
              <a:rPr lang="en-GB" sz="1800" dirty="0"/>
              <a:t> They do however carry the risk of oversimplification of complex material or a surface level understanding of the principles that underpin them, and thus they </a:t>
            </a:r>
            <a:r>
              <a:rPr lang="en-GB" sz="1800" dirty="0">
                <a:solidFill>
                  <a:srgbClr val="000000"/>
                </a:solidFill>
              </a:rPr>
              <a:t>can</a:t>
            </a:r>
            <a:r>
              <a:rPr lang="en-GB" sz="1800" b="1" dirty="0">
                <a:solidFill>
                  <a:schemeClr val="accent4"/>
                </a:solidFill>
              </a:rPr>
              <a:t> </a:t>
            </a:r>
            <a:r>
              <a:rPr lang="en-GB" sz="1800" dirty="0"/>
              <a:t>lose their original intention.</a:t>
            </a:r>
            <a:endParaRPr lang="en-GB" sz="1800" dirty="0">
              <a:cs typeface="Calibri"/>
            </a:endParaRPr>
          </a:p>
        </p:txBody>
      </p:sp>
      <p:sp>
        <p:nvSpPr>
          <p:cNvPr id="4" name="TextBox 3">
            <a:extLst>
              <a:ext uri="{FF2B5EF4-FFF2-40B4-BE49-F238E27FC236}">
                <a16:creationId xmlns:a16="http://schemas.microsoft.com/office/drawing/2014/main" id="{0676D139-309B-4CD8-BCBE-47D5FAC65C3A}"/>
              </a:ext>
            </a:extLst>
          </p:cNvPr>
          <p:cNvSpPr txBox="1"/>
          <p:nvPr/>
        </p:nvSpPr>
        <p:spPr>
          <a:xfrm>
            <a:off x="753800" y="1243027"/>
            <a:ext cx="1055027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I</a:t>
            </a:r>
            <a:r>
              <a:rPr lang="en-GB" dirty="0"/>
              <a:t>mproving education is our national mission. Nothing is so essential as universal access to, and acquisition of, the experiences, knowledge and skills and that our young people need for employment, lifelong learning and active citizenship. </a:t>
            </a:r>
            <a:endParaRPr lang="en-US" dirty="0"/>
          </a:p>
          <a:p>
            <a:endParaRPr lang="en-GB" dirty="0"/>
          </a:p>
          <a:p>
            <a:r>
              <a:rPr lang="en-GB" dirty="0"/>
              <a:t>Schools should seek to develop a strong vision of learning and teaching which considers the ‘why’ and ‘how’ as well as the ‘what’.  </a:t>
            </a:r>
            <a:endParaRPr lang="en-GB" dirty="0">
              <a:solidFill>
                <a:srgbClr val="000000"/>
              </a:solidFill>
              <a:cs typeface="Calibri"/>
            </a:endParaRPr>
          </a:p>
          <a:p>
            <a:endParaRPr lang="en-GB" dirty="0">
              <a:ea typeface="+mn-lt"/>
              <a:cs typeface="+mn-lt"/>
            </a:endParaRPr>
          </a:p>
          <a:p>
            <a:r>
              <a:rPr lang="en-GB" dirty="0">
                <a:ea typeface="+mn-lt"/>
                <a:cs typeface="+mn-lt"/>
              </a:rPr>
              <a:t>(Welsh Government, 2020)</a:t>
            </a:r>
            <a:endParaRPr lang="en-US" dirty="0">
              <a:ea typeface="+mn-lt"/>
              <a:cs typeface="+mn-lt"/>
            </a:endParaRPr>
          </a:p>
        </p:txBody>
      </p:sp>
      <p:sp>
        <p:nvSpPr>
          <p:cNvPr id="6" name="Slide Number Placeholder 5">
            <a:extLst>
              <a:ext uri="{FF2B5EF4-FFF2-40B4-BE49-F238E27FC236}">
                <a16:creationId xmlns:a16="http://schemas.microsoft.com/office/drawing/2014/main" id="{C521C0ED-61DE-AA46-8BB6-611CABF7F112}"/>
              </a:ext>
            </a:extLst>
          </p:cNvPr>
          <p:cNvSpPr>
            <a:spLocks noGrp="1"/>
          </p:cNvSpPr>
          <p:nvPr>
            <p:ph type="sldNum" sz="quarter" idx="12"/>
          </p:nvPr>
        </p:nvSpPr>
        <p:spPr/>
        <p:txBody>
          <a:bodyPr/>
          <a:lstStyle/>
          <a:p>
            <a:fld id="{21BC979E-FD66-4DE5-A630-6118B69A4F79}" type="slidenum">
              <a:rPr lang="en-GB" smtClean="0"/>
              <a:t>3</a:t>
            </a:fld>
            <a:endParaRPr lang="en-GB"/>
          </a:p>
        </p:txBody>
      </p:sp>
      <p:pic>
        <p:nvPicPr>
          <p:cNvPr id="7" name="Picture 6" descr="A picture containing drawing&#10;&#10;Description automatically generated">
            <a:extLst>
              <a:ext uri="{FF2B5EF4-FFF2-40B4-BE49-F238E27FC236}">
                <a16:creationId xmlns:a16="http://schemas.microsoft.com/office/drawing/2014/main" id="{E7A33000-B91E-1647-ACDF-AA7C27AAE8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142576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F98439-BF5E-4D7F-94BB-D6C23DA1D5ED}"/>
              </a:ext>
            </a:extLst>
          </p:cNvPr>
          <p:cNvSpPr/>
          <p:nvPr/>
        </p:nvSpPr>
        <p:spPr>
          <a:xfrm>
            <a:off x="223880" y="5963056"/>
            <a:ext cx="6096000" cy="707886"/>
          </a:xfrm>
          <a:prstGeom prst="rect">
            <a:avLst/>
          </a:prstGeom>
        </p:spPr>
        <p:txBody>
          <a:bodyPr>
            <a:spAutoFit/>
          </a:bodyPr>
          <a:lstStyle/>
          <a:p>
            <a:pPr fontAlgn="base"/>
            <a:r>
              <a:rPr lang="en-GB" sz="4000">
                <a:solidFill>
                  <a:srgbClr val="008CBF"/>
                </a:solidFill>
              </a:rPr>
              <a:t>Student Learning that Works </a:t>
            </a:r>
          </a:p>
        </p:txBody>
      </p:sp>
      <p:pic>
        <p:nvPicPr>
          <p:cNvPr id="6" name="Graphic 5" descr="Questions">
            <a:extLst>
              <a:ext uri="{FF2B5EF4-FFF2-40B4-BE49-F238E27FC236}">
                <a16:creationId xmlns:a16="http://schemas.microsoft.com/office/drawing/2014/main" id="{0B893F26-BAEC-4C8D-8D00-F31B41500B3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700342" y="171031"/>
            <a:ext cx="914400" cy="914400"/>
          </a:xfrm>
          <a:prstGeom prst="rect">
            <a:avLst/>
          </a:prstGeom>
        </p:spPr>
      </p:pic>
      <p:pic>
        <p:nvPicPr>
          <p:cNvPr id="12" name="Graphic 11" descr="Brain in head">
            <a:extLst>
              <a:ext uri="{FF2B5EF4-FFF2-40B4-BE49-F238E27FC236}">
                <a16:creationId xmlns:a16="http://schemas.microsoft.com/office/drawing/2014/main" id="{211C445E-1E2C-43A3-8D87-4604D08A127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806419" y="628231"/>
            <a:ext cx="914400" cy="914400"/>
          </a:xfrm>
          <a:prstGeom prst="rect">
            <a:avLst/>
          </a:prstGeom>
        </p:spPr>
      </p:pic>
      <p:pic>
        <p:nvPicPr>
          <p:cNvPr id="14" name="Graphic 13" descr="Group brainstorm">
            <a:extLst>
              <a:ext uri="{FF2B5EF4-FFF2-40B4-BE49-F238E27FC236}">
                <a16:creationId xmlns:a16="http://schemas.microsoft.com/office/drawing/2014/main" id="{ADA68F10-42A8-4887-B25A-B2E1A2A1748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700342" y="1991717"/>
            <a:ext cx="914400" cy="914400"/>
          </a:xfrm>
          <a:prstGeom prst="rect">
            <a:avLst/>
          </a:prstGeom>
        </p:spPr>
      </p:pic>
      <p:pic>
        <p:nvPicPr>
          <p:cNvPr id="16" name="Graphic 15" descr="Social network">
            <a:extLst>
              <a:ext uri="{FF2B5EF4-FFF2-40B4-BE49-F238E27FC236}">
                <a16:creationId xmlns:a16="http://schemas.microsoft.com/office/drawing/2014/main" id="{89F130AD-3F97-4EE7-9314-79D89A8EDF5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806419" y="2694923"/>
            <a:ext cx="914400" cy="914400"/>
          </a:xfrm>
          <a:prstGeom prst="rect">
            <a:avLst/>
          </a:prstGeom>
        </p:spPr>
      </p:pic>
      <p:pic>
        <p:nvPicPr>
          <p:cNvPr id="18" name="Graphic 17" descr="Head with gears">
            <a:extLst>
              <a:ext uri="{FF2B5EF4-FFF2-40B4-BE49-F238E27FC236}">
                <a16:creationId xmlns:a16="http://schemas.microsoft.com/office/drawing/2014/main" id="{07952F9F-6C9C-4D7E-A3A6-422516FB173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700342" y="4075453"/>
            <a:ext cx="914400" cy="914400"/>
          </a:xfrm>
          <a:prstGeom prst="rect">
            <a:avLst/>
          </a:prstGeom>
        </p:spPr>
      </p:pic>
      <p:pic>
        <p:nvPicPr>
          <p:cNvPr id="20" name="Graphic 19" descr="Person with idea">
            <a:extLst>
              <a:ext uri="{FF2B5EF4-FFF2-40B4-BE49-F238E27FC236}">
                <a16:creationId xmlns:a16="http://schemas.microsoft.com/office/drawing/2014/main" id="{A06DC330-1F84-4C7F-B244-24E5625F445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806419" y="4875213"/>
            <a:ext cx="914400" cy="914400"/>
          </a:xfrm>
          <a:prstGeom prst="rect">
            <a:avLst/>
          </a:prstGeom>
        </p:spPr>
      </p:pic>
      <p:sp>
        <p:nvSpPr>
          <p:cNvPr id="21" name="TextBox 20">
            <a:extLst>
              <a:ext uri="{FF2B5EF4-FFF2-40B4-BE49-F238E27FC236}">
                <a16:creationId xmlns:a16="http://schemas.microsoft.com/office/drawing/2014/main" id="{9CD8D387-6FFC-4B71-805E-97FDEBEA2EF1}"/>
              </a:ext>
            </a:extLst>
          </p:cNvPr>
          <p:cNvSpPr txBox="1"/>
          <p:nvPr/>
        </p:nvSpPr>
        <p:spPr>
          <a:xfrm>
            <a:off x="223880" y="983051"/>
            <a:ext cx="3867324" cy="923330"/>
          </a:xfrm>
          <a:prstGeom prst="rect">
            <a:avLst/>
          </a:prstGeom>
          <a:noFill/>
        </p:spPr>
        <p:txBody>
          <a:bodyPr wrap="square" rtlCol="0">
            <a:spAutoFit/>
          </a:bodyPr>
          <a:lstStyle/>
          <a:p>
            <a:pPr algn="ctr"/>
            <a:r>
              <a:rPr lang="en-GB" b="1"/>
              <a:t>Become Interested</a:t>
            </a:r>
            <a:r>
              <a:rPr lang="en-GB"/>
              <a:t>:</a:t>
            </a:r>
          </a:p>
          <a:p>
            <a:pPr algn="ctr"/>
            <a:r>
              <a:rPr lang="en-GB"/>
              <a:t>Stimuli in out sensory register catch our attention</a:t>
            </a:r>
          </a:p>
        </p:txBody>
      </p:sp>
      <p:sp>
        <p:nvSpPr>
          <p:cNvPr id="22" name="TextBox 21">
            <a:extLst>
              <a:ext uri="{FF2B5EF4-FFF2-40B4-BE49-F238E27FC236}">
                <a16:creationId xmlns:a16="http://schemas.microsoft.com/office/drawing/2014/main" id="{826C4E80-4F70-44FC-B19F-0B0B06FF2CE0}"/>
              </a:ext>
            </a:extLst>
          </p:cNvPr>
          <p:cNvSpPr txBox="1"/>
          <p:nvPr/>
        </p:nvSpPr>
        <p:spPr>
          <a:xfrm>
            <a:off x="8329957" y="1525587"/>
            <a:ext cx="3867324" cy="923330"/>
          </a:xfrm>
          <a:prstGeom prst="rect">
            <a:avLst/>
          </a:prstGeom>
          <a:noFill/>
        </p:spPr>
        <p:txBody>
          <a:bodyPr wrap="square" rtlCol="0">
            <a:spAutoFit/>
          </a:bodyPr>
          <a:lstStyle/>
          <a:p>
            <a:pPr algn="ctr"/>
            <a:r>
              <a:rPr lang="en-GB" b="1"/>
              <a:t>Commit to Learning</a:t>
            </a:r>
            <a:r>
              <a:rPr lang="en-GB"/>
              <a:t>:</a:t>
            </a:r>
          </a:p>
          <a:p>
            <a:pPr algn="ctr"/>
            <a:r>
              <a:rPr lang="en-GB"/>
              <a:t>We determine the stimuli worthy of further attention</a:t>
            </a:r>
          </a:p>
        </p:txBody>
      </p:sp>
      <p:sp>
        <p:nvSpPr>
          <p:cNvPr id="23" name="TextBox 22">
            <a:extLst>
              <a:ext uri="{FF2B5EF4-FFF2-40B4-BE49-F238E27FC236}">
                <a16:creationId xmlns:a16="http://schemas.microsoft.com/office/drawing/2014/main" id="{7C7A11F9-C007-4A00-A6B9-1343BB7699AD}"/>
              </a:ext>
            </a:extLst>
          </p:cNvPr>
          <p:cNvSpPr txBox="1"/>
          <p:nvPr/>
        </p:nvSpPr>
        <p:spPr>
          <a:xfrm>
            <a:off x="376280" y="2787012"/>
            <a:ext cx="3867324" cy="923330"/>
          </a:xfrm>
          <a:prstGeom prst="rect">
            <a:avLst/>
          </a:prstGeom>
          <a:noFill/>
        </p:spPr>
        <p:txBody>
          <a:bodyPr wrap="square" rtlCol="0">
            <a:spAutoFit/>
          </a:bodyPr>
          <a:lstStyle/>
          <a:p>
            <a:pPr algn="ctr"/>
            <a:r>
              <a:rPr lang="en-GB" b="1"/>
              <a:t>Focus on new knowledge</a:t>
            </a:r>
            <a:r>
              <a:rPr lang="en-GB"/>
              <a:t>:</a:t>
            </a:r>
          </a:p>
          <a:p>
            <a:pPr algn="ctr"/>
            <a:r>
              <a:rPr lang="en-GB"/>
              <a:t>We focus on new knowledge and skills while they’re in our working memory</a:t>
            </a:r>
          </a:p>
        </p:txBody>
      </p:sp>
      <p:sp>
        <p:nvSpPr>
          <p:cNvPr id="24" name="TextBox 23">
            <a:extLst>
              <a:ext uri="{FF2B5EF4-FFF2-40B4-BE49-F238E27FC236}">
                <a16:creationId xmlns:a16="http://schemas.microsoft.com/office/drawing/2014/main" id="{15929274-D3C3-4769-AD3A-4E7B37D59778}"/>
              </a:ext>
            </a:extLst>
          </p:cNvPr>
          <p:cNvSpPr txBox="1"/>
          <p:nvPr/>
        </p:nvSpPr>
        <p:spPr>
          <a:xfrm>
            <a:off x="8298910" y="3609323"/>
            <a:ext cx="3867324" cy="923330"/>
          </a:xfrm>
          <a:prstGeom prst="rect">
            <a:avLst/>
          </a:prstGeom>
          <a:noFill/>
        </p:spPr>
        <p:txBody>
          <a:bodyPr wrap="square" rtlCol="0">
            <a:spAutoFit/>
          </a:bodyPr>
          <a:lstStyle/>
          <a:p>
            <a:pPr algn="ctr"/>
            <a:r>
              <a:rPr lang="en-GB" b="1"/>
              <a:t>Make sense of learning</a:t>
            </a:r>
            <a:r>
              <a:rPr lang="en-GB"/>
              <a:t>:</a:t>
            </a:r>
          </a:p>
          <a:p>
            <a:pPr algn="ctr"/>
            <a:r>
              <a:rPr lang="en-GB"/>
              <a:t>Clustering and linking knowledge to prior learning</a:t>
            </a:r>
          </a:p>
        </p:txBody>
      </p:sp>
      <p:sp>
        <p:nvSpPr>
          <p:cNvPr id="25" name="TextBox 24">
            <a:extLst>
              <a:ext uri="{FF2B5EF4-FFF2-40B4-BE49-F238E27FC236}">
                <a16:creationId xmlns:a16="http://schemas.microsoft.com/office/drawing/2014/main" id="{F247C6BD-51CF-4492-A625-5EF967E78625}"/>
              </a:ext>
            </a:extLst>
          </p:cNvPr>
          <p:cNvSpPr txBox="1"/>
          <p:nvPr/>
        </p:nvSpPr>
        <p:spPr>
          <a:xfrm>
            <a:off x="291165" y="4893299"/>
            <a:ext cx="3952439" cy="923330"/>
          </a:xfrm>
          <a:prstGeom prst="rect">
            <a:avLst/>
          </a:prstGeom>
          <a:noFill/>
        </p:spPr>
        <p:txBody>
          <a:bodyPr wrap="square" rtlCol="0">
            <a:spAutoFit/>
          </a:bodyPr>
          <a:lstStyle/>
          <a:p>
            <a:pPr algn="ctr"/>
            <a:r>
              <a:rPr lang="en-GB" b="1"/>
              <a:t>Practice and Rehearse</a:t>
            </a:r>
            <a:r>
              <a:rPr lang="en-GB"/>
              <a:t>:</a:t>
            </a:r>
          </a:p>
          <a:p>
            <a:pPr algn="ctr"/>
            <a:r>
              <a:rPr lang="en-GB"/>
              <a:t>Repetition and retrieval to help us store new learning in long-term memory</a:t>
            </a:r>
          </a:p>
        </p:txBody>
      </p:sp>
      <p:sp>
        <p:nvSpPr>
          <p:cNvPr id="26" name="TextBox 25">
            <a:extLst>
              <a:ext uri="{FF2B5EF4-FFF2-40B4-BE49-F238E27FC236}">
                <a16:creationId xmlns:a16="http://schemas.microsoft.com/office/drawing/2014/main" id="{4C871EBC-BF35-4285-BA84-94581EFDE73F}"/>
              </a:ext>
            </a:extLst>
          </p:cNvPr>
          <p:cNvSpPr txBox="1"/>
          <p:nvPr/>
        </p:nvSpPr>
        <p:spPr>
          <a:xfrm>
            <a:off x="8298910" y="5684657"/>
            <a:ext cx="3867324" cy="923330"/>
          </a:xfrm>
          <a:prstGeom prst="rect">
            <a:avLst/>
          </a:prstGeom>
          <a:noFill/>
        </p:spPr>
        <p:txBody>
          <a:bodyPr wrap="square" rtlCol="0">
            <a:spAutoFit/>
          </a:bodyPr>
          <a:lstStyle/>
          <a:p>
            <a:pPr algn="ctr"/>
            <a:r>
              <a:rPr lang="en-GB" b="1" dirty="0"/>
              <a:t>Extend and apply</a:t>
            </a:r>
            <a:r>
              <a:rPr lang="en-GB" dirty="0"/>
              <a:t>:</a:t>
            </a:r>
          </a:p>
          <a:p>
            <a:pPr algn="ctr"/>
            <a:r>
              <a:rPr lang="en-GB" dirty="0"/>
              <a:t>Apply new learning in novel meaningful ways supports retrieval</a:t>
            </a:r>
          </a:p>
        </p:txBody>
      </p:sp>
      <p:cxnSp>
        <p:nvCxnSpPr>
          <p:cNvPr id="28" name="Straight Arrow Connector 27">
            <a:extLst>
              <a:ext uri="{FF2B5EF4-FFF2-40B4-BE49-F238E27FC236}">
                <a16:creationId xmlns:a16="http://schemas.microsoft.com/office/drawing/2014/main" id="{FE4779F5-1F55-4CD7-A793-7C7C79FC0F55}"/>
              </a:ext>
            </a:extLst>
          </p:cNvPr>
          <p:cNvCxnSpPr/>
          <p:nvPr/>
        </p:nvCxnSpPr>
        <p:spPr>
          <a:xfrm>
            <a:off x="2614742" y="453006"/>
            <a:ext cx="7191677" cy="411060"/>
          </a:xfrm>
          <a:prstGeom prst="straightConnector1">
            <a:avLst/>
          </a:prstGeom>
          <a:ln w="76200">
            <a:solidFill>
              <a:srgbClr val="008CBF"/>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7873B42-00E2-4F13-A8C1-7634B42A57EB}"/>
              </a:ext>
            </a:extLst>
          </p:cNvPr>
          <p:cNvCxnSpPr>
            <a:cxnSpLocks/>
          </p:cNvCxnSpPr>
          <p:nvPr/>
        </p:nvCxnSpPr>
        <p:spPr>
          <a:xfrm>
            <a:off x="2614742" y="2567902"/>
            <a:ext cx="7160849" cy="601106"/>
          </a:xfrm>
          <a:prstGeom prst="straightConnector1">
            <a:avLst/>
          </a:prstGeom>
          <a:ln w="76200">
            <a:solidFill>
              <a:srgbClr val="008CBF"/>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D25DB80-D9AC-45E4-8D15-A595D3EB40B9}"/>
              </a:ext>
            </a:extLst>
          </p:cNvPr>
          <p:cNvCxnSpPr>
            <a:cxnSpLocks/>
            <a:stCxn id="18" idx="3"/>
            <a:endCxn id="20" idx="1"/>
          </p:cNvCxnSpPr>
          <p:nvPr/>
        </p:nvCxnSpPr>
        <p:spPr>
          <a:xfrm>
            <a:off x="2614742" y="4532653"/>
            <a:ext cx="7191677" cy="799760"/>
          </a:xfrm>
          <a:prstGeom prst="straightConnector1">
            <a:avLst/>
          </a:prstGeom>
          <a:ln w="76200">
            <a:solidFill>
              <a:srgbClr val="008CBF"/>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B03BD04-8908-4E64-BC76-C015314A0694}"/>
              </a:ext>
            </a:extLst>
          </p:cNvPr>
          <p:cNvCxnSpPr>
            <a:cxnSpLocks/>
          </p:cNvCxnSpPr>
          <p:nvPr/>
        </p:nvCxnSpPr>
        <p:spPr>
          <a:xfrm flipH="1">
            <a:off x="2583914" y="1173097"/>
            <a:ext cx="7191677" cy="1142987"/>
          </a:xfrm>
          <a:prstGeom prst="straightConnector1">
            <a:avLst/>
          </a:prstGeom>
          <a:ln w="76200">
            <a:solidFill>
              <a:srgbClr val="008CBF"/>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C5A9DAA-CE44-47FE-A25E-20D98A1289B0}"/>
              </a:ext>
            </a:extLst>
          </p:cNvPr>
          <p:cNvCxnSpPr>
            <a:cxnSpLocks/>
          </p:cNvCxnSpPr>
          <p:nvPr/>
        </p:nvCxnSpPr>
        <p:spPr>
          <a:xfrm flipH="1">
            <a:off x="2583914" y="3374713"/>
            <a:ext cx="7191677" cy="995727"/>
          </a:xfrm>
          <a:prstGeom prst="straightConnector1">
            <a:avLst/>
          </a:prstGeom>
          <a:ln w="76200">
            <a:solidFill>
              <a:srgbClr val="008CBF"/>
            </a:soli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F26ADC7-1C19-7B44-93A5-6E8D5F942D05}"/>
              </a:ext>
            </a:extLst>
          </p:cNvPr>
          <p:cNvSpPr>
            <a:spLocks noGrp="1"/>
          </p:cNvSpPr>
          <p:nvPr>
            <p:ph type="sldNum" sz="quarter" idx="12"/>
          </p:nvPr>
        </p:nvSpPr>
        <p:spPr/>
        <p:txBody>
          <a:bodyPr/>
          <a:lstStyle/>
          <a:p>
            <a:fld id="{21BC979E-FD66-4DE5-A630-6118B69A4F79}" type="slidenum">
              <a:rPr lang="en-GB" smtClean="0"/>
              <a:t>30</a:t>
            </a:fld>
            <a:endParaRPr lang="en-GB"/>
          </a:p>
        </p:txBody>
      </p:sp>
    </p:spTree>
    <p:extLst>
      <p:ext uri="{BB962C8B-B14F-4D97-AF65-F5344CB8AC3E}">
        <p14:creationId xmlns:p14="http://schemas.microsoft.com/office/powerpoint/2010/main" val="170155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36E5-C8D7-43AF-94B5-BA85ABBAA58F}"/>
              </a:ext>
            </a:extLst>
          </p:cNvPr>
          <p:cNvSpPr>
            <a:spLocks noGrp="1"/>
          </p:cNvSpPr>
          <p:nvPr>
            <p:ph type="title"/>
          </p:nvPr>
        </p:nvSpPr>
        <p:spPr>
          <a:xfrm>
            <a:off x="655781" y="87098"/>
            <a:ext cx="10515600" cy="1325563"/>
          </a:xfrm>
        </p:spPr>
        <p:txBody>
          <a:bodyPr/>
          <a:lstStyle/>
          <a:p>
            <a:r>
              <a:rPr lang="en-US" b="1" dirty="0">
                <a:cs typeface="Calibri Light"/>
              </a:rPr>
              <a:t>Reference List</a:t>
            </a:r>
            <a:endParaRPr lang="en-US" b="1" dirty="0"/>
          </a:p>
        </p:txBody>
      </p:sp>
      <p:sp>
        <p:nvSpPr>
          <p:cNvPr id="4" name="TextBox 3">
            <a:extLst>
              <a:ext uri="{FF2B5EF4-FFF2-40B4-BE49-F238E27FC236}">
                <a16:creationId xmlns:a16="http://schemas.microsoft.com/office/drawing/2014/main" id="{0CBEE18C-B5DD-48A8-9A0A-0A28ECD08A89}"/>
              </a:ext>
            </a:extLst>
          </p:cNvPr>
          <p:cNvSpPr txBox="1"/>
          <p:nvPr/>
        </p:nvSpPr>
        <p:spPr>
          <a:xfrm>
            <a:off x="655781" y="1250777"/>
            <a:ext cx="11102109" cy="5632311"/>
          </a:xfrm>
          <a:prstGeom prst="rect">
            <a:avLst/>
          </a:prstGeom>
          <a:noFill/>
        </p:spPr>
        <p:txBody>
          <a:bodyPr wrap="square" rtlCol="0">
            <a:spAutoFit/>
          </a:bodyPr>
          <a:lstStyle/>
          <a:p>
            <a:r>
              <a:rPr lang="en-GB" dirty="0"/>
              <a:t>Allison, S. &amp; </a:t>
            </a:r>
            <a:r>
              <a:rPr lang="en-GB" dirty="0" err="1"/>
              <a:t>Tharby</a:t>
            </a:r>
            <a:r>
              <a:rPr lang="en-GB" dirty="0"/>
              <a:t>, A. (2015). </a:t>
            </a:r>
            <a:r>
              <a:rPr lang="en-GB" i="1" dirty="0"/>
              <a:t>Making Every Lesson Count</a:t>
            </a:r>
            <a:r>
              <a:rPr lang="en-GB" dirty="0"/>
              <a:t>, Crown House Publishing Ltd, Wales</a:t>
            </a:r>
          </a:p>
          <a:p>
            <a:r>
              <a:rPr lang="en-GB" dirty="0"/>
              <a:t> </a:t>
            </a:r>
          </a:p>
          <a:p>
            <a:r>
              <a:rPr lang="en-GB" dirty="0"/>
              <a:t>ASCD (2020). Making Learning Memorable, Available from </a:t>
            </a:r>
            <a:r>
              <a:rPr lang="en-GB" u="sng" dirty="0">
                <a:hlinkClick r:id="rId2"/>
              </a:rPr>
              <a:t>http://www.ascd.org/ascd-express/vol13/Making-Lessons-Memorable-Designing-from-Two-Perspectives.aspx</a:t>
            </a:r>
            <a:r>
              <a:rPr lang="en-GB" dirty="0"/>
              <a:t> [Accessed 11 August 2020]</a:t>
            </a:r>
          </a:p>
          <a:p>
            <a:r>
              <a:rPr lang="en-GB" dirty="0"/>
              <a:t> </a:t>
            </a:r>
          </a:p>
          <a:p>
            <a:r>
              <a:rPr lang="en-GB" dirty="0"/>
              <a:t>BSCS Science Learning (2020). BSCS 5E Instructional Model, Available from: </a:t>
            </a:r>
            <a:r>
              <a:rPr lang="en-GB" u="sng" dirty="0">
                <a:hlinkClick r:id="rId3"/>
              </a:rPr>
              <a:t>https://bscs.org/bscs-5e-instructional-model/</a:t>
            </a:r>
            <a:r>
              <a:rPr lang="en-GB" dirty="0"/>
              <a:t> [Accessed 11 August 2020]</a:t>
            </a:r>
          </a:p>
          <a:p>
            <a:r>
              <a:rPr lang="en-GB" dirty="0"/>
              <a:t> </a:t>
            </a:r>
          </a:p>
          <a:p>
            <a:r>
              <a:rPr lang="en-GB" dirty="0"/>
              <a:t>Cunningham, G. (2009). </a:t>
            </a:r>
            <a:r>
              <a:rPr lang="en-GB" i="1" dirty="0"/>
              <a:t>The New Teacher’s Companion: Practical Wisdom for Succeeding in the Classroom, </a:t>
            </a:r>
            <a:r>
              <a:rPr lang="en-GB" dirty="0"/>
              <a:t>ASCD, Alexandria, VA</a:t>
            </a:r>
          </a:p>
          <a:p>
            <a:r>
              <a:rPr lang="en-GB" dirty="0"/>
              <a:t> </a:t>
            </a:r>
          </a:p>
          <a:p>
            <a:r>
              <a:rPr lang="en-GB" dirty="0" err="1"/>
              <a:t>DataWORKS</a:t>
            </a:r>
            <a:r>
              <a:rPr lang="en-GB" dirty="0"/>
              <a:t> Educational Research (2020). Explicit Direct Instruction Workshop, Available from </a:t>
            </a:r>
            <a:r>
              <a:rPr lang="en-GB" u="sng" dirty="0">
                <a:hlinkClick r:id="rId4"/>
              </a:rPr>
              <a:t>https://dataworks-ed.com/trainings/edi/</a:t>
            </a:r>
            <a:r>
              <a:rPr lang="en-GB" dirty="0"/>
              <a:t> [Accessed 11 August 2020]</a:t>
            </a:r>
          </a:p>
          <a:p>
            <a:r>
              <a:rPr lang="en-GB" dirty="0"/>
              <a:t> </a:t>
            </a:r>
          </a:p>
          <a:p>
            <a:r>
              <a:rPr lang="en-GB" dirty="0"/>
              <a:t>Evidence Based Education (2020). Great Teaching Toolkit, Available from </a:t>
            </a:r>
            <a:r>
              <a:rPr lang="en-GB" u="sng" dirty="0">
                <a:hlinkClick r:id="rId5"/>
              </a:rPr>
              <a:t>https://www.greatteaching.com</a:t>
            </a:r>
            <a:r>
              <a:rPr lang="en-GB" dirty="0"/>
              <a:t> [Accessed 11 August 2020]</a:t>
            </a:r>
          </a:p>
          <a:p>
            <a:endParaRPr lang="en-GB" dirty="0"/>
          </a:p>
          <a:p>
            <a:r>
              <a:rPr lang="en-GB" dirty="0"/>
              <a:t>Hubbell, E. R., Goodwin, B. (2019). </a:t>
            </a:r>
            <a:r>
              <a:rPr lang="en-GB" i="1" dirty="0"/>
              <a:t>Instructional Models How to Choose One and How to Use One</a:t>
            </a:r>
            <a:r>
              <a:rPr lang="en-GB" dirty="0"/>
              <a:t>. </a:t>
            </a:r>
            <a:r>
              <a:rPr lang="en-GB" dirty="0" err="1"/>
              <a:t>McRel</a:t>
            </a:r>
            <a:r>
              <a:rPr lang="en-GB" dirty="0"/>
              <a:t> International, Denver. </a:t>
            </a:r>
          </a:p>
          <a:p>
            <a:endParaRPr lang="en-GB" dirty="0"/>
          </a:p>
        </p:txBody>
      </p:sp>
      <p:sp>
        <p:nvSpPr>
          <p:cNvPr id="5" name="Slide Number Placeholder 4">
            <a:extLst>
              <a:ext uri="{FF2B5EF4-FFF2-40B4-BE49-F238E27FC236}">
                <a16:creationId xmlns:a16="http://schemas.microsoft.com/office/drawing/2014/main" id="{DDCFA04F-7FEC-C747-99EC-FE95B67B18E7}"/>
              </a:ext>
            </a:extLst>
          </p:cNvPr>
          <p:cNvSpPr>
            <a:spLocks noGrp="1"/>
          </p:cNvSpPr>
          <p:nvPr>
            <p:ph type="sldNum" sz="quarter" idx="12"/>
          </p:nvPr>
        </p:nvSpPr>
        <p:spPr/>
        <p:txBody>
          <a:bodyPr/>
          <a:lstStyle/>
          <a:p>
            <a:fld id="{21BC979E-FD66-4DE5-A630-6118B69A4F79}" type="slidenum">
              <a:rPr lang="en-GB" smtClean="0"/>
              <a:t>31</a:t>
            </a:fld>
            <a:endParaRPr lang="en-GB"/>
          </a:p>
        </p:txBody>
      </p:sp>
      <p:pic>
        <p:nvPicPr>
          <p:cNvPr id="6" name="Picture 5" descr="A picture containing drawing&#10;&#10;Description automatically generated">
            <a:extLst>
              <a:ext uri="{FF2B5EF4-FFF2-40B4-BE49-F238E27FC236}">
                <a16:creationId xmlns:a16="http://schemas.microsoft.com/office/drawing/2014/main" id="{96E30981-0183-BF43-AFF3-87747B4D5A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28849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47BD6F-C2A5-9145-A495-6D3C91AACE2A}"/>
              </a:ext>
            </a:extLst>
          </p:cNvPr>
          <p:cNvSpPr txBox="1"/>
          <p:nvPr/>
        </p:nvSpPr>
        <p:spPr>
          <a:xfrm>
            <a:off x="655781" y="991280"/>
            <a:ext cx="11102109" cy="923330"/>
          </a:xfrm>
          <a:prstGeom prst="rect">
            <a:avLst/>
          </a:prstGeom>
          <a:noFill/>
        </p:spPr>
        <p:txBody>
          <a:bodyPr wrap="square" rtlCol="0">
            <a:spAutoFit/>
          </a:bodyPr>
          <a:lstStyle/>
          <a:p>
            <a:endParaRPr lang="en-US" dirty="0"/>
          </a:p>
          <a:p>
            <a:endParaRPr lang="en-GB" dirty="0"/>
          </a:p>
          <a:p>
            <a:endParaRPr lang="en-GB" dirty="0"/>
          </a:p>
        </p:txBody>
      </p:sp>
      <p:sp>
        <p:nvSpPr>
          <p:cNvPr id="8" name="TextBox 7">
            <a:extLst>
              <a:ext uri="{FF2B5EF4-FFF2-40B4-BE49-F238E27FC236}">
                <a16:creationId xmlns:a16="http://schemas.microsoft.com/office/drawing/2014/main" id="{DCF318D3-B354-134D-98DC-BEF41ACAB9E8}"/>
              </a:ext>
            </a:extLst>
          </p:cNvPr>
          <p:cNvSpPr txBox="1"/>
          <p:nvPr/>
        </p:nvSpPr>
        <p:spPr>
          <a:xfrm>
            <a:off x="655781" y="991280"/>
            <a:ext cx="11102109" cy="5632311"/>
          </a:xfrm>
          <a:prstGeom prst="rect">
            <a:avLst/>
          </a:prstGeom>
          <a:noFill/>
        </p:spPr>
        <p:txBody>
          <a:bodyPr wrap="square" rtlCol="0">
            <a:spAutoFit/>
          </a:bodyPr>
          <a:lstStyle/>
          <a:p>
            <a:r>
              <a:rPr lang="en-GB" dirty="0"/>
              <a:t>Hunter, M. (2004). </a:t>
            </a:r>
            <a:r>
              <a:rPr lang="en-GB" i="1" dirty="0"/>
              <a:t>Mastery Teaching: Increasing Instructional Effectiveness in Elementary and Secondary Schools, </a:t>
            </a:r>
            <a:r>
              <a:rPr lang="en-GB" dirty="0"/>
              <a:t>(Second Edition), Santa Susana Elementary School, Simi Valley, CA </a:t>
            </a:r>
          </a:p>
          <a:p>
            <a:r>
              <a:rPr lang="en-GB" dirty="0"/>
              <a:t> </a:t>
            </a:r>
          </a:p>
          <a:p>
            <a:r>
              <a:rPr lang="en-GB" dirty="0" err="1"/>
              <a:t>McREL</a:t>
            </a:r>
            <a:r>
              <a:rPr lang="en-GB" dirty="0"/>
              <a:t> International (2018) White Paper: Student Learning That Works: How brain science informs a student learning model, Available from </a:t>
            </a:r>
            <a:r>
              <a:rPr lang="en-GB" u="sng" dirty="0">
                <a:hlinkClick r:id="rId2"/>
              </a:rPr>
              <a:t>https://www.mcrel.org/student-learning-that-works-wp/</a:t>
            </a:r>
            <a:r>
              <a:rPr lang="en-GB" dirty="0"/>
              <a:t> [Accessed 11 August 2020]</a:t>
            </a:r>
          </a:p>
          <a:p>
            <a:r>
              <a:rPr lang="en-GB" dirty="0"/>
              <a:t> </a:t>
            </a:r>
          </a:p>
          <a:p>
            <a:r>
              <a:rPr lang="en-GB" dirty="0"/>
              <a:t>My Love 4 Learning (2019). Robert Gagne and the 9 Events of Instruction, Available from </a:t>
            </a:r>
            <a:r>
              <a:rPr lang="en-GB" u="sng" dirty="0">
                <a:hlinkClick r:id="rId3"/>
              </a:rPr>
              <a:t>https://mylove4learning.com/robert-gagne-and-the-9-events-of-instruction/</a:t>
            </a:r>
            <a:r>
              <a:rPr lang="en-GB" dirty="0"/>
              <a:t> [Accessed 11 August 2020]</a:t>
            </a:r>
          </a:p>
          <a:p>
            <a:r>
              <a:rPr lang="en-GB" dirty="0"/>
              <a:t> </a:t>
            </a:r>
          </a:p>
          <a:p>
            <a:r>
              <a:rPr lang="en-GB" dirty="0"/>
              <a:t>National Institute for Direct Instruction (2020). The Gold Standard in Direct Instruction, Available from: </a:t>
            </a:r>
            <a:r>
              <a:rPr lang="en-US" u="sng" dirty="0">
                <a:hlinkClick r:id="rId4"/>
              </a:rPr>
              <a:t>https://www.nifdi.org</a:t>
            </a:r>
            <a:r>
              <a:rPr lang="en-GB" dirty="0"/>
              <a:t> [Accessed 11 August 2020]</a:t>
            </a:r>
          </a:p>
          <a:p>
            <a:r>
              <a:rPr lang="en-GB" dirty="0"/>
              <a:t/>
            </a:r>
            <a:br>
              <a:rPr lang="en-GB" dirty="0"/>
            </a:br>
            <a:r>
              <a:rPr lang="en-GB" dirty="0"/>
              <a:t>Sherrington, T. (2019). </a:t>
            </a:r>
            <a:r>
              <a:rPr lang="en-GB" i="1" dirty="0" err="1"/>
              <a:t>Rosenshine’s</a:t>
            </a:r>
            <a:r>
              <a:rPr lang="en-GB" i="1" dirty="0"/>
              <a:t> Principles in Action</a:t>
            </a:r>
            <a:r>
              <a:rPr lang="en-GB" dirty="0"/>
              <a:t>, John Catt Education Ltd, Woodbridge</a:t>
            </a:r>
          </a:p>
          <a:p>
            <a:r>
              <a:rPr lang="en-GB" dirty="0"/>
              <a:t> </a:t>
            </a:r>
          </a:p>
          <a:p>
            <a:r>
              <a:rPr lang="en-GB" dirty="0"/>
              <a:t>Simply Psychology (2020). Kolb’s Learning Styles and Experiential Learning Cycle, Available from: </a:t>
            </a:r>
            <a:r>
              <a:rPr lang="en-GB" u="sng" dirty="0">
                <a:hlinkClick r:id="rId5"/>
              </a:rPr>
              <a:t>https://www.simplypsychology.org/learning-kolb.html</a:t>
            </a:r>
            <a:r>
              <a:rPr lang="en-GB" dirty="0"/>
              <a:t> [Accessed 11 August 2020]</a:t>
            </a:r>
          </a:p>
          <a:p>
            <a:r>
              <a:rPr lang="en-GB" dirty="0"/>
              <a:t> </a:t>
            </a:r>
          </a:p>
          <a:p>
            <a:r>
              <a:rPr lang="en-GB" dirty="0" err="1"/>
              <a:t>Teacherhead</a:t>
            </a:r>
            <a:r>
              <a:rPr lang="en-GB" dirty="0"/>
              <a:t> (2019). </a:t>
            </a:r>
            <a:r>
              <a:rPr lang="en-GB" dirty="0" err="1"/>
              <a:t>Rosenshine’s</a:t>
            </a:r>
            <a:r>
              <a:rPr lang="en-GB" dirty="0"/>
              <a:t> Principles: 10 FAQs, Available from </a:t>
            </a:r>
            <a:r>
              <a:rPr lang="en-GB" u="sng" dirty="0">
                <a:hlinkClick r:id="rId6"/>
              </a:rPr>
              <a:t>https://teacherhead.com/2019/10/02/rosenshines-principles-10-faqs/</a:t>
            </a:r>
            <a:r>
              <a:rPr lang="en-GB" dirty="0"/>
              <a:t> [Accessed 11 August 2020]</a:t>
            </a:r>
          </a:p>
          <a:p>
            <a:endParaRPr lang="en-GB" dirty="0"/>
          </a:p>
        </p:txBody>
      </p:sp>
      <p:sp>
        <p:nvSpPr>
          <p:cNvPr id="10" name="Slide Number Placeholder 9">
            <a:extLst>
              <a:ext uri="{FF2B5EF4-FFF2-40B4-BE49-F238E27FC236}">
                <a16:creationId xmlns:a16="http://schemas.microsoft.com/office/drawing/2014/main" id="{2A6AC314-39D8-2143-89F3-22101E562DD2}"/>
              </a:ext>
            </a:extLst>
          </p:cNvPr>
          <p:cNvSpPr>
            <a:spLocks noGrp="1"/>
          </p:cNvSpPr>
          <p:nvPr>
            <p:ph type="sldNum" sz="quarter" idx="12"/>
          </p:nvPr>
        </p:nvSpPr>
        <p:spPr/>
        <p:txBody>
          <a:bodyPr/>
          <a:lstStyle/>
          <a:p>
            <a:fld id="{21BC979E-FD66-4DE5-A630-6118B69A4F79}" type="slidenum">
              <a:rPr lang="en-GB" smtClean="0"/>
              <a:t>32</a:t>
            </a:fld>
            <a:endParaRPr lang="en-GB"/>
          </a:p>
        </p:txBody>
      </p:sp>
      <p:pic>
        <p:nvPicPr>
          <p:cNvPr id="11" name="Picture 10" descr="A picture containing drawing&#10;&#10;Description automatically generated">
            <a:extLst>
              <a:ext uri="{FF2B5EF4-FFF2-40B4-BE49-F238E27FC236}">
                <a16:creationId xmlns:a16="http://schemas.microsoft.com/office/drawing/2014/main" id="{6FA2363C-2D81-3442-B328-DB561655B5E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1077302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47BD6F-C2A5-9145-A495-6D3C91AACE2A}"/>
              </a:ext>
            </a:extLst>
          </p:cNvPr>
          <p:cNvSpPr txBox="1"/>
          <p:nvPr/>
        </p:nvSpPr>
        <p:spPr>
          <a:xfrm>
            <a:off x="655781" y="991280"/>
            <a:ext cx="11102109" cy="923330"/>
          </a:xfrm>
          <a:prstGeom prst="rect">
            <a:avLst/>
          </a:prstGeom>
          <a:noFill/>
        </p:spPr>
        <p:txBody>
          <a:bodyPr wrap="square" rtlCol="0">
            <a:spAutoFit/>
          </a:bodyPr>
          <a:lstStyle/>
          <a:p>
            <a:endParaRPr lang="en-US" dirty="0"/>
          </a:p>
          <a:p>
            <a:endParaRPr lang="en-GB" dirty="0"/>
          </a:p>
          <a:p>
            <a:endParaRPr lang="en-GB" dirty="0"/>
          </a:p>
        </p:txBody>
      </p:sp>
      <p:sp>
        <p:nvSpPr>
          <p:cNvPr id="8" name="TextBox 7">
            <a:extLst>
              <a:ext uri="{FF2B5EF4-FFF2-40B4-BE49-F238E27FC236}">
                <a16:creationId xmlns:a16="http://schemas.microsoft.com/office/drawing/2014/main" id="{DCF318D3-B354-134D-98DC-BEF41ACAB9E8}"/>
              </a:ext>
            </a:extLst>
          </p:cNvPr>
          <p:cNvSpPr txBox="1"/>
          <p:nvPr/>
        </p:nvSpPr>
        <p:spPr>
          <a:xfrm>
            <a:off x="655781" y="991280"/>
            <a:ext cx="11102109" cy="3416320"/>
          </a:xfrm>
          <a:prstGeom prst="rect">
            <a:avLst/>
          </a:prstGeom>
          <a:noFill/>
        </p:spPr>
        <p:txBody>
          <a:bodyPr wrap="square" rtlCol="0">
            <a:spAutoFit/>
          </a:bodyPr>
          <a:lstStyle/>
          <a:p>
            <a:r>
              <a:rPr lang="en-GB" dirty="0"/>
              <a:t>Welsh Government (2020). Curriculum for Wales, Available from: </a:t>
            </a:r>
            <a:r>
              <a:rPr lang="en-GB" u="sng" dirty="0">
                <a:hlinkClick r:id="rId2"/>
              </a:rPr>
              <a:t>https://hwb.gov.wales/curriculum-for-wales/introduction/</a:t>
            </a:r>
            <a:r>
              <a:rPr lang="en-GB" dirty="0"/>
              <a:t> [Accessed 11 August 2020]</a:t>
            </a:r>
          </a:p>
          <a:p>
            <a:r>
              <a:rPr lang="en-GB" dirty="0"/>
              <a:t/>
            </a:r>
            <a:br>
              <a:rPr lang="en-GB" dirty="0"/>
            </a:br>
            <a:r>
              <a:rPr lang="en-GB" dirty="0"/>
              <a:t>Welsh Government (2020). Curriculum for Wales, Available from: </a:t>
            </a:r>
            <a:r>
              <a:rPr lang="en-GB" u="sng" dirty="0">
                <a:hlinkClick r:id="rId3"/>
              </a:rPr>
              <a:t>https://hwb.gov.wales/curriculum-for-wales/designing-your-curriculum/implementation-and-practical-considerations/#pedagogy</a:t>
            </a:r>
            <a:r>
              <a:rPr lang="en-GB" dirty="0"/>
              <a:t> [Accessed 11 August 2020]</a:t>
            </a:r>
          </a:p>
          <a:p>
            <a:r>
              <a:rPr lang="en-GB" dirty="0"/>
              <a:t> </a:t>
            </a:r>
          </a:p>
          <a:p>
            <a:r>
              <a:rPr lang="en-GB" dirty="0"/>
              <a:t>Wikipedia (2020). Gradual Release of Responsibility, Available from </a:t>
            </a:r>
            <a:r>
              <a:rPr lang="en-GB" u="sng" dirty="0">
                <a:hlinkClick r:id="rId4"/>
              </a:rPr>
              <a:t>https://en.wikipedia.org/wiki/Gradual_release_of_responsibility</a:t>
            </a:r>
            <a:r>
              <a:rPr lang="en-GB" dirty="0"/>
              <a:t> [Accessed 11 August 2020] </a:t>
            </a:r>
          </a:p>
          <a:p>
            <a:r>
              <a:rPr lang="en-GB" dirty="0"/>
              <a:t/>
            </a:r>
            <a:br>
              <a:rPr lang="en-GB" dirty="0"/>
            </a:br>
            <a:r>
              <a:rPr lang="en-GB" dirty="0" err="1"/>
              <a:t>Wiliam</a:t>
            </a:r>
            <a:r>
              <a:rPr lang="en-GB" dirty="0"/>
              <a:t>, D. (2018). </a:t>
            </a:r>
            <a:r>
              <a:rPr lang="en-GB" i="1" dirty="0"/>
              <a:t>Creating The Schools Our Children Need</a:t>
            </a:r>
            <a:r>
              <a:rPr lang="en-GB" dirty="0"/>
              <a:t>, Learning Sciences International, West Palm Beach</a:t>
            </a:r>
          </a:p>
          <a:p>
            <a:endParaRPr lang="en-GB" dirty="0"/>
          </a:p>
        </p:txBody>
      </p:sp>
      <p:sp>
        <p:nvSpPr>
          <p:cNvPr id="3" name="Slide Number Placeholder 2">
            <a:extLst>
              <a:ext uri="{FF2B5EF4-FFF2-40B4-BE49-F238E27FC236}">
                <a16:creationId xmlns:a16="http://schemas.microsoft.com/office/drawing/2014/main" id="{C5656B55-DEF4-A249-9F7F-57FBBF15A0AF}"/>
              </a:ext>
            </a:extLst>
          </p:cNvPr>
          <p:cNvSpPr>
            <a:spLocks noGrp="1"/>
          </p:cNvSpPr>
          <p:nvPr>
            <p:ph type="sldNum" sz="quarter" idx="12"/>
          </p:nvPr>
        </p:nvSpPr>
        <p:spPr/>
        <p:txBody>
          <a:bodyPr/>
          <a:lstStyle/>
          <a:p>
            <a:fld id="{21BC979E-FD66-4DE5-A630-6118B69A4F79}" type="slidenum">
              <a:rPr lang="en-GB" smtClean="0"/>
              <a:t>33</a:t>
            </a:fld>
            <a:endParaRPr lang="en-GB"/>
          </a:p>
        </p:txBody>
      </p:sp>
      <p:pic>
        <p:nvPicPr>
          <p:cNvPr id="6" name="Picture 5" descr="A picture containing drawing&#10;&#10;Description automatically generated">
            <a:extLst>
              <a:ext uri="{FF2B5EF4-FFF2-40B4-BE49-F238E27FC236}">
                <a16:creationId xmlns:a16="http://schemas.microsoft.com/office/drawing/2014/main" id="{4CB2A471-7B70-4A4F-BE93-4070F2B4665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364968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14496-8714-4C31-8F12-B6EAD2D9C07F}"/>
              </a:ext>
            </a:extLst>
          </p:cNvPr>
          <p:cNvSpPr>
            <a:spLocks noGrp="1"/>
          </p:cNvSpPr>
          <p:nvPr>
            <p:ph idx="1"/>
          </p:nvPr>
        </p:nvSpPr>
        <p:spPr>
          <a:xfrm>
            <a:off x="375559" y="409487"/>
            <a:ext cx="10439586" cy="5173807"/>
          </a:xfrm>
        </p:spPr>
        <p:txBody>
          <a:bodyPr vert="horz" lIns="91440" tIns="45720" rIns="91440" bIns="45720" rtlCol="0" anchor="t">
            <a:normAutofit lnSpcReduction="10000"/>
          </a:bodyPr>
          <a:lstStyle/>
          <a:p>
            <a:pPr marL="0" indent="0">
              <a:buNone/>
            </a:pPr>
            <a:r>
              <a:rPr lang="en-GB" sz="1800" dirty="0">
                <a:ea typeface="+mn-lt"/>
                <a:cs typeface="+mn-lt"/>
              </a:rPr>
              <a:t>There must be a clear understanding by all practitioners that high quality teaching is not a formula.  Rather that high quality teaching is:</a:t>
            </a:r>
          </a:p>
          <a:p>
            <a:pPr>
              <a:buFont typeface="Arial"/>
              <a:buChar char="•"/>
            </a:pPr>
            <a:r>
              <a:rPr lang="en-GB" sz="1800" dirty="0">
                <a:ea typeface="+mn-lt"/>
                <a:cs typeface="+mn-lt"/>
              </a:rPr>
              <a:t>built on a clear understanding of pedagogy from leaders and practitioners; </a:t>
            </a:r>
          </a:p>
          <a:p>
            <a:pPr>
              <a:buFont typeface="Arial"/>
              <a:buChar char="•"/>
            </a:pPr>
            <a:r>
              <a:rPr lang="en-GB" sz="1800" dirty="0">
                <a:ea typeface="+mn-lt"/>
                <a:cs typeface="+mn-lt"/>
              </a:rPr>
              <a:t>consistently applied across the schools;</a:t>
            </a:r>
          </a:p>
          <a:p>
            <a:pPr>
              <a:buFont typeface="Arial"/>
              <a:buChar char="•"/>
            </a:pPr>
            <a:r>
              <a:rPr lang="en-GB" sz="1800" dirty="0">
                <a:ea typeface="+mn-lt"/>
                <a:cs typeface="+mn-lt"/>
              </a:rPr>
              <a:t>continually revisited for effectiveness; </a:t>
            </a:r>
          </a:p>
          <a:p>
            <a:pPr>
              <a:buFont typeface="Arial"/>
              <a:buChar char="•"/>
            </a:pPr>
            <a:r>
              <a:rPr lang="en-GB" sz="1800" dirty="0">
                <a:ea typeface="+mn-lt"/>
                <a:cs typeface="+mn-lt"/>
              </a:rPr>
              <a:t>grounded in an understanding of why particular strategies have been trialled or are used; </a:t>
            </a:r>
          </a:p>
          <a:p>
            <a:pPr>
              <a:buFont typeface="Arial"/>
              <a:buChar char="•"/>
            </a:pPr>
            <a:r>
              <a:rPr lang="en-GB" sz="1800" dirty="0">
                <a:ea typeface="+mn-lt"/>
                <a:cs typeface="+mn-lt"/>
              </a:rPr>
              <a:t>based on decisions that are directly linked to learner needs; </a:t>
            </a:r>
          </a:p>
          <a:p>
            <a:pPr>
              <a:buFont typeface="Arial"/>
              <a:buChar char="•"/>
            </a:pPr>
            <a:r>
              <a:rPr lang="en-GB" sz="1800" dirty="0">
                <a:ea typeface="+mn-lt"/>
                <a:cs typeface="+mn-lt"/>
              </a:rPr>
              <a:t>research informed and evidence engaged, and </a:t>
            </a:r>
          </a:p>
          <a:p>
            <a:pPr>
              <a:buFont typeface="Arial"/>
              <a:buChar char="•"/>
            </a:pPr>
            <a:r>
              <a:rPr lang="en-GB" sz="1800" dirty="0">
                <a:ea typeface="+mn-lt"/>
                <a:cs typeface="+mn-lt"/>
              </a:rPr>
              <a:t>linked to a clear and shared school vision which staff are empowered to realise.</a:t>
            </a:r>
            <a:endParaRPr lang="en-GB" dirty="0"/>
          </a:p>
          <a:p>
            <a:pPr marL="0" indent="0">
              <a:buNone/>
            </a:pPr>
            <a:endParaRPr lang="en-GB" sz="1800" dirty="0"/>
          </a:p>
          <a:p>
            <a:pPr marL="0" indent="0">
              <a:buNone/>
            </a:pPr>
            <a:r>
              <a:rPr lang="en-GB" sz="1800" dirty="0"/>
              <a:t>This document has been designed to collate and share information on </a:t>
            </a:r>
            <a:r>
              <a:rPr lang="en-GB" sz="1800" dirty="0">
                <a:ea typeface="+mn-lt"/>
                <a:cs typeface="+mn-lt"/>
              </a:rPr>
              <a:t>a range of </a:t>
            </a:r>
            <a:r>
              <a:rPr lang="en-GB" sz="1800" dirty="0"/>
              <a:t>models for teaching in a readily accessible and comparable format to support school leaders and practitioners in making informed decisions about their schools' consistent approach to high quality teaching for all practitioners.</a:t>
            </a:r>
            <a:endParaRPr lang="en-GB" sz="1800" dirty="0">
              <a:cs typeface="Calibri"/>
            </a:endParaRPr>
          </a:p>
          <a:p>
            <a:pPr marL="0" indent="0">
              <a:buNone/>
            </a:pPr>
            <a:r>
              <a:rPr lang="en-GB" sz="1800" dirty="0"/>
              <a:t>A model should not be applied without considering the context in which each school operates, and it is likely that a school will evolve a model/s as it applies it based on feedback from staff and learners about what works well and evaluation of the impact on learning. </a:t>
            </a:r>
            <a:endParaRPr lang="en-GB" sz="1800" dirty="0">
              <a:cs typeface="Calibri"/>
            </a:endParaRPr>
          </a:p>
          <a:p>
            <a:pPr marL="0" indent="0">
              <a:buNone/>
            </a:pPr>
            <a:endParaRPr lang="en-GB" sz="1800" dirty="0">
              <a:ea typeface="+mn-lt"/>
              <a:cs typeface="+mn-lt"/>
            </a:endParaRPr>
          </a:p>
          <a:p>
            <a:pPr marL="0" indent="0">
              <a:buNone/>
            </a:pPr>
            <a:endParaRPr lang="en-GB" sz="1800" b="1" dirty="0">
              <a:solidFill>
                <a:srgbClr val="FFC000"/>
              </a:solidFill>
              <a:ea typeface="+mn-lt"/>
              <a:cs typeface="+mn-lt"/>
            </a:endParaRPr>
          </a:p>
        </p:txBody>
      </p:sp>
      <p:sp>
        <p:nvSpPr>
          <p:cNvPr id="2" name="TextBox 1">
            <a:extLst>
              <a:ext uri="{FF2B5EF4-FFF2-40B4-BE49-F238E27FC236}">
                <a16:creationId xmlns:a16="http://schemas.microsoft.com/office/drawing/2014/main" id="{4323F5B0-57ED-4A52-B627-CF8C2FCDF2C3}"/>
              </a:ext>
            </a:extLst>
          </p:cNvPr>
          <p:cNvSpPr txBox="1"/>
          <p:nvPr/>
        </p:nvSpPr>
        <p:spPr>
          <a:xfrm>
            <a:off x="999969" y="5321143"/>
            <a:ext cx="9815176" cy="1217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dirty="0">
                <a:ea typeface="+mn-lt"/>
                <a:cs typeface="+mn-lt"/>
              </a:rPr>
              <a:t>In education at least, what works is generally the wrong question, because most ideas that people have had work in some contexts but not in others. Put bluntly, everything works somewhere and nothing works everywhere</a:t>
            </a:r>
            <a:endParaRPr lang="en-US" dirty="0">
              <a:cs typeface="Calibri"/>
            </a:endParaRPr>
          </a:p>
          <a:p>
            <a:pPr>
              <a:lnSpc>
                <a:spcPct val="90000"/>
              </a:lnSpc>
              <a:spcBef>
                <a:spcPts val="1000"/>
              </a:spcBef>
            </a:pPr>
            <a:r>
              <a:rPr lang="en-GB" dirty="0">
                <a:ea typeface="+mn-lt"/>
                <a:cs typeface="+mn-lt"/>
              </a:rPr>
              <a:t>(Wiliam, D. 2018)</a:t>
            </a:r>
          </a:p>
        </p:txBody>
      </p:sp>
      <p:sp>
        <p:nvSpPr>
          <p:cNvPr id="5" name="Slide Number Placeholder 4">
            <a:extLst>
              <a:ext uri="{FF2B5EF4-FFF2-40B4-BE49-F238E27FC236}">
                <a16:creationId xmlns:a16="http://schemas.microsoft.com/office/drawing/2014/main" id="{7B96B033-06F5-2E41-9ED9-D9F09389F692}"/>
              </a:ext>
            </a:extLst>
          </p:cNvPr>
          <p:cNvSpPr>
            <a:spLocks noGrp="1"/>
          </p:cNvSpPr>
          <p:nvPr>
            <p:ph type="sldNum" sz="quarter" idx="12"/>
          </p:nvPr>
        </p:nvSpPr>
        <p:spPr/>
        <p:txBody>
          <a:bodyPr/>
          <a:lstStyle/>
          <a:p>
            <a:fld id="{21BC979E-FD66-4DE5-A630-6118B69A4F79}" type="slidenum">
              <a:rPr lang="en-GB" smtClean="0"/>
              <a:t>4</a:t>
            </a:fld>
            <a:endParaRPr lang="en-GB"/>
          </a:p>
        </p:txBody>
      </p:sp>
      <p:pic>
        <p:nvPicPr>
          <p:cNvPr id="6" name="Picture 5" descr="A picture containing drawing&#10;&#10;Description automatically generated">
            <a:extLst>
              <a:ext uri="{FF2B5EF4-FFF2-40B4-BE49-F238E27FC236}">
                <a16:creationId xmlns:a16="http://schemas.microsoft.com/office/drawing/2014/main" id="{ECC70472-F77E-094D-991F-BD54CCF2EE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139545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4972049" y="5943461"/>
            <a:ext cx="6886575" cy="646331"/>
          </a:xfrm>
          <a:prstGeom prst="rect">
            <a:avLst/>
          </a:prstGeom>
          <a:noFill/>
        </p:spPr>
        <p:txBody>
          <a:bodyPr wrap="square" rtlCol="0">
            <a:spAutoFit/>
          </a:bodyPr>
          <a:lstStyle/>
          <a:p>
            <a:r>
              <a:rPr lang="en-GB" dirty="0"/>
              <a:t>BSCS 5E Instructional Model </a:t>
            </a:r>
          </a:p>
          <a:p>
            <a:r>
              <a:rPr lang="en-GB" dirty="0">
                <a:hlinkClick r:id="rId2"/>
              </a:rPr>
              <a:t>https://bscs.org/bscs-5e-instructional-model/</a:t>
            </a:r>
            <a:r>
              <a:rPr lang="en-GB" dirty="0"/>
              <a:t> </a:t>
            </a:r>
          </a:p>
        </p:txBody>
      </p:sp>
      <p:sp>
        <p:nvSpPr>
          <p:cNvPr id="5" name="Rectangle 4">
            <a:extLst>
              <a:ext uri="{FF2B5EF4-FFF2-40B4-BE49-F238E27FC236}">
                <a16:creationId xmlns:a16="http://schemas.microsoft.com/office/drawing/2014/main" id="{E9900A2A-C25A-4D7E-97EB-2CF38FDC55D3}"/>
              </a:ext>
            </a:extLst>
          </p:cNvPr>
          <p:cNvSpPr/>
          <p:nvPr/>
        </p:nvSpPr>
        <p:spPr>
          <a:xfrm>
            <a:off x="4972050" y="346145"/>
            <a:ext cx="6284956" cy="5632311"/>
          </a:xfrm>
          <a:prstGeom prst="rect">
            <a:avLst/>
          </a:prstGeom>
        </p:spPr>
        <p:txBody>
          <a:bodyPr wrap="square" anchor="t">
            <a:spAutoFit/>
          </a:bodyPr>
          <a:lstStyle/>
          <a:p>
            <a:r>
              <a:rPr lang="en-GB" b="1" i="0" u="none" strike="noStrike" dirty="0">
                <a:effectLst/>
                <a:latin typeface="Calibri"/>
                <a:cs typeface="Calibri"/>
              </a:rPr>
              <a:t>What the BSCS 5E Instructional Model is/does:</a:t>
            </a:r>
          </a:p>
          <a:p>
            <a:pPr marL="285750" indent="-285750">
              <a:buFont typeface="Arial" panose="020B0604020202020204" pitchFamily="34" charset="0"/>
              <a:buChar char="•"/>
            </a:pPr>
            <a:r>
              <a:rPr lang="en-GB" i="0" u="none" strike="noStrike" dirty="0">
                <a:effectLst/>
                <a:latin typeface="Calibri"/>
                <a:cs typeface="Calibri"/>
              </a:rPr>
              <a:t>The five phases of the BSCS 5E Instructional Model are designed to facilitate the process of conceptual change.</a:t>
            </a:r>
          </a:p>
          <a:p>
            <a:pPr marL="285750" indent="-285750">
              <a:buFont typeface="Arial" panose="020B0604020202020204" pitchFamily="34" charset="0"/>
              <a:buChar char="•"/>
            </a:pPr>
            <a:r>
              <a:rPr lang="en-GB" i="0" u="none" strike="noStrike" dirty="0">
                <a:effectLst/>
                <a:latin typeface="Calibri"/>
                <a:cs typeface="Calibri"/>
              </a:rPr>
              <a:t>The use of this model brings coherence to different teaching strategies, provides connections among educational activities, and helps science teachers make decisions about interactions with students.</a:t>
            </a:r>
          </a:p>
          <a:p>
            <a:pPr marL="285750" indent="-285750">
              <a:buFont typeface="Arial" panose="020B0604020202020204" pitchFamily="34" charset="0"/>
              <a:buChar char="•"/>
            </a:pPr>
            <a:r>
              <a:rPr lang="en-GB" i="0" u="none" strike="noStrike" dirty="0">
                <a:effectLst/>
                <a:latin typeface="Calibri"/>
                <a:cs typeface="Calibri"/>
              </a:rPr>
              <a:t>Each phase of the model and a short phrase to indicate its purpose from a student perspective are:</a:t>
            </a:r>
          </a:p>
          <a:p>
            <a:pPr marL="742950" lvl="1" indent="-285750">
              <a:buFont typeface="Arial" panose="020B0604020202020204" pitchFamily="34" charset="0"/>
              <a:buChar char="•"/>
            </a:pPr>
            <a:r>
              <a:rPr lang="en-GB" i="0" u="none" strike="noStrike" dirty="0">
                <a:effectLst/>
                <a:latin typeface="Calibri"/>
                <a:cs typeface="Calibri"/>
              </a:rPr>
              <a:t>Engagement - students' prior knowledge accessed and interest engaged in the phenomenon</a:t>
            </a:r>
          </a:p>
          <a:p>
            <a:pPr marL="742950" lvl="1" indent="-285750">
              <a:buFont typeface="Arial" panose="020B0604020202020204" pitchFamily="34" charset="0"/>
              <a:buChar char="•"/>
            </a:pPr>
            <a:r>
              <a:rPr lang="en-GB" i="0" u="none" strike="noStrike" dirty="0">
                <a:effectLst/>
                <a:latin typeface="Calibri"/>
                <a:cs typeface="Calibri"/>
              </a:rPr>
              <a:t>Exploration - students participate in an activity that facilitates conceptual change</a:t>
            </a:r>
          </a:p>
          <a:p>
            <a:pPr marL="742950" lvl="1" indent="-285750">
              <a:buFont typeface="Arial" panose="020B0604020202020204" pitchFamily="34" charset="0"/>
              <a:buChar char="•"/>
            </a:pPr>
            <a:r>
              <a:rPr lang="en-GB" i="0" u="none" strike="noStrike" dirty="0">
                <a:effectLst/>
                <a:latin typeface="Calibri"/>
                <a:cs typeface="Calibri"/>
              </a:rPr>
              <a:t>Explanation - students generate an explanation of the phenomenon</a:t>
            </a:r>
          </a:p>
          <a:p>
            <a:pPr marL="742950" lvl="1" indent="-285750">
              <a:buFont typeface="Arial" panose="020B0604020202020204" pitchFamily="34" charset="0"/>
              <a:buChar char="•"/>
            </a:pPr>
            <a:r>
              <a:rPr lang="en-GB" i="0" u="none" strike="noStrike" dirty="0">
                <a:effectLst/>
                <a:latin typeface="Calibri"/>
                <a:cs typeface="Calibri"/>
              </a:rPr>
              <a:t>Elaboration - students' understanding of the phenomenon challenged and deepened through new experiences</a:t>
            </a:r>
          </a:p>
          <a:p>
            <a:pPr marL="742950" lvl="1" indent="-285750">
              <a:buFont typeface="Arial" panose="020B0604020202020204" pitchFamily="34" charset="0"/>
              <a:buChar char="•"/>
            </a:pPr>
            <a:r>
              <a:rPr lang="en-GB" i="0" u="none" strike="noStrike" dirty="0">
                <a:effectLst/>
                <a:latin typeface="Calibri"/>
                <a:cs typeface="Calibri"/>
              </a:rPr>
              <a:t>Evaluation - students assess their understanding of the phenomenon</a:t>
            </a:r>
          </a:p>
        </p:txBody>
      </p:sp>
      <p:graphicFrame>
        <p:nvGraphicFramePr>
          <p:cNvPr id="8" name="Table 8">
            <a:extLst>
              <a:ext uri="{FF2B5EF4-FFF2-40B4-BE49-F238E27FC236}">
                <a16:creationId xmlns:a16="http://schemas.microsoft.com/office/drawing/2014/main" id="{56E2B167-D25D-4ADA-BE02-1F598FCFA694}"/>
              </a:ext>
            </a:extLst>
          </p:cNvPr>
          <p:cNvGraphicFramePr>
            <a:graphicFrameLocks noGrp="1"/>
          </p:cNvGraphicFramePr>
          <p:nvPr>
            <p:extLst>
              <p:ext uri="{D42A27DB-BD31-4B8C-83A1-F6EECF244321}">
                <p14:modId xmlns:p14="http://schemas.microsoft.com/office/powerpoint/2010/main" val="3984426255"/>
              </p:ext>
            </p:extLst>
          </p:nvPr>
        </p:nvGraphicFramePr>
        <p:xfrm>
          <a:off x="260350" y="346144"/>
          <a:ext cx="4244975" cy="6117527"/>
        </p:xfrm>
        <a:graphic>
          <a:graphicData uri="http://schemas.openxmlformats.org/drawingml/2006/table">
            <a:tbl>
              <a:tblPr firstRow="1" bandRow="1">
                <a:tableStyleId>{5940675A-B579-460E-94D1-54222C63F5DA}</a:tableStyleId>
              </a:tblPr>
              <a:tblGrid>
                <a:gridCol w="1496391">
                  <a:extLst>
                    <a:ext uri="{9D8B030D-6E8A-4147-A177-3AD203B41FA5}">
                      <a16:colId xmlns:a16="http://schemas.microsoft.com/office/drawing/2014/main" val="3294227982"/>
                    </a:ext>
                  </a:extLst>
                </a:gridCol>
                <a:gridCol w="2748584">
                  <a:extLst>
                    <a:ext uri="{9D8B030D-6E8A-4147-A177-3AD203B41FA5}">
                      <a16:colId xmlns:a16="http://schemas.microsoft.com/office/drawing/2014/main" val="2773517586"/>
                    </a:ext>
                  </a:extLst>
                </a:gridCol>
              </a:tblGrid>
              <a:tr h="908680">
                <a:tc>
                  <a:txBody>
                    <a:bodyPr/>
                    <a:lstStyle/>
                    <a:p>
                      <a:r>
                        <a:rPr lang="en-GB"/>
                        <a:t>Stage or Phase</a:t>
                      </a:r>
                      <a:endParaRPr lang="en-GB">
                        <a:solidFill>
                          <a:schemeClr val="tx1">
                            <a:lumMod val="50000"/>
                            <a:lumOff val="50000"/>
                          </a:schemeClr>
                        </a:solidFill>
                      </a:endParaRPr>
                    </a:p>
                  </a:txBody>
                  <a:tcPr>
                    <a:solidFill>
                      <a:schemeClr val="bg1">
                        <a:lumMod val="75000"/>
                      </a:schemeClr>
                    </a:solidFill>
                  </a:tcPr>
                </a:tc>
                <a:tc>
                  <a:txBody>
                    <a:bodyPr/>
                    <a:lstStyle/>
                    <a:p>
                      <a:r>
                        <a:rPr lang="en-GB" b="1"/>
                        <a:t>5E Instructional Model</a:t>
                      </a:r>
                    </a:p>
                    <a:p>
                      <a:r>
                        <a:rPr lang="en-GB" b="1" i="1">
                          <a:solidFill>
                            <a:schemeClr val="tx1"/>
                          </a:solidFill>
                        </a:rPr>
                        <a:t>BSCS</a:t>
                      </a: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r>
                        <a:rPr lang="en-GB" b="1"/>
                        <a:t>Engage</a:t>
                      </a:r>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endParaRPr lang="en-GB" b="1"/>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Explore</a:t>
                      </a:r>
                    </a:p>
                    <a:p>
                      <a:endParaRPr lang="en-GB" b="1"/>
                    </a:p>
                    <a:p>
                      <a:r>
                        <a:rPr lang="en-GB" b="1"/>
                        <a:t>Explain</a:t>
                      </a:r>
                    </a:p>
                  </a:txBody>
                  <a:tcPr/>
                </a:tc>
                <a:extLst>
                  <a:ext uri="{0D108BD9-81ED-4DB2-BD59-A6C34878D82A}">
                    <a16:rowId xmlns:a16="http://schemas.microsoft.com/office/drawing/2014/main" val="1455739899"/>
                  </a:ext>
                </a:extLst>
              </a:tr>
              <a:tr h="1568407">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Elaborate</a:t>
                      </a:r>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Evaluate</a:t>
                      </a:r>
                    </a:p>
                  </a:txBody>
                  <a:tcPr/>
                </a:tc>
                <a:extLst>
                  <a:ext uri="{0D108BD9-81ED-4DB2-BD59-A6C34878D82A}">
                    <a16:rowId xmlns:a16="http://schemas.microsoft.com/office/drawing/2014/main" val="438334208"/>
                  </a:ext>
                </a:extLst>
              </a:tr>
            </a:tbl>
          </a:graphicData>
        </a:graphic>
      </p:graphicFrame>
      <p:cxnSp>
        <p:nvCxnSpPr>
          <p:cNvPr id="12" name="Straight Arrow Connector 11">
            <a:extLst>
              <a:ext uri="{FF2B5EF4-FFF2-40B4-BE49-F238E27FC236}">
                <a16:creationId xmlns:a16="http://schemas.microsoft.com/office/drawing/2014/main" id="{1D4D8D89-BE23-43BC-B225-EA1D97158FCB}"/>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3C80C2-3128-42F1-9C0D-E571C8CC0B5B}"/>
              </a:ext>
            </a:extLst>
          </p:cNvPr>
          <p:cNvSpPr txBox="1"/>
          <p:nvPr/>
        </p:nvSpPr>
        <p:spPr>
          <a:xfrm>
            <a:off x="260350" y="6460987"/>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sp>
        <p:nvSpPr>
          <p:cNvPr id="3" name="Slide Number Placeholder 2">
            <a:extLst>
              <a:ext uri="{FF2B5EF4-FFF2-40B4-BE49-F238E27FC236}">
                <a16:creationId xmlns:a16="http://schemas.microsoft.com/office/drawing/2014/main" id="{30E035AA-98BE-454F-B550-7CFD7970204B}"/>
              </a:ext>
            </a:extLst>
          </p:cNvPr>
          <p:cNvSpPr>
            <a:spLocks noGrp="1"/>
          </p:cNvSpPr>
          <p:nvPr>
            <p:ph type="sldNum" sz="quarter" idx="12"/>
          </p:nvPr>
        </p:nvSpPr>
        <p:spPr/>
        <p:txBody>
          <a:bodyPr/>
          <a:lstStyle/>
          <a:p>
            <a:fld id="{21BC979E-FD66-4DE5-A630-6118B69A4F79}" type="slidenum">
              <a:rPr lang="en-GB" smtClean="0"/>
              <a:t>5</a:t>
            </a:fld>
            <a:endParaRPr lang="en-GB"/>
          </a:p>
        </p:txBody>
      </p:sp>
      <p:pic>
        <p:nvPicPr>
          <p:cNvPr id="9" name="Picture 8" descr="A picture containing drawing&#10;&#10;Description automatically generated">
            <a:extLst>
              <a:ext uri="{FF2B5EF4-FFF2-40B4-BE49-F238E27FC236}">
                <a16:creationId xmlns:a16="http://schemas.microsoft.com/office/drawing/2014/main" id="{D007ACA9-5765-E149-8482-C6ACD5956D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348708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900A2A-C25A-4D7E-97EB-2CF38FDC55D3}"/>
              </a:ext>
            </a:extLst>
          </p:cNvPr>
          <p:cNvSpPr/>
          <p:nvPr/>
        </p:nvSpPr>
        <p:spPr>
          <a:xfrm>
            <a:off x="8821930" y="5356647"/>
            <a:ext cx="2920481" cy="1200329"/>
          </a:xfrm>
          <a:prstGeom prst="rect">
            <a:avLst/>
          </a:prstGeom>
        </p:spPr>
        <p:txBody>
          <a:bodyPr wrap="square">
            <a:spAutoFit/>
          </a:bodyPr>
          <a:lstStyle/>
          <a:p>
            <a:pPr lvl="1" algn="ctr"/>
            <a:r>
              <a:rPr lang="en-GB" i="0" u="none" strike="noStrike">
                <a:effectLst/>
                <a:latin typeface="Calibri"/>
                <a:cs typeface="Calibri"/>
              </a:rPr>
              <a:t>EVALUATE: </a:t>
            </a:r>
          </a:p>
          <a:p>
            <a:pPr lvl="1" algn="ctr"/>
            <a:r>
              <a:rPr lang="en-GB" i="0" u="none" strike="noStrike">
                <a:effectLst/>
                <a:latin typeface="Calibri"/>
                <a:cs typeface="Calibri"/>
              </a:rPr>
              <a:t>learners assess their understanding of the phenomenon</a:t>
            </a:r>
          </a:p>
        </p:txBody>
      </p:sp>
      <p:pic>
        <p:nvPicPr>
          <p:cNvPr id="3" name="Graphic 2" descr="Head with gears">
            <a:extLst>
              <a:ext uri="{FF2B5EF4-FFF2-40B4-BE49-F238E27FC236}">
                <a16:creationId xmlns:a16="http://schemas.microsoft.com/office/drawing/2014/main" id="{E5269294-F991-4C70-8FF2-5B735CFD01F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0099" y="208210"/>
            <a:ext cx="914400" cy="914400"/>
          </a:xfrm>
          <a:prstGeom prst="rect">
            <a:avLst/>
          </a:prstGeom>
        </p:spPr>
      </p:pic>
      <p:pic>
        <p:nvPicPr>
          <p:cNvPr id="7" name="Graphic 6" descr="Person with idea">
            <a:extLst>
              <a:ext uri="{FF2B5EF4-FFF2-40B4-BE49-F238E27FC236}">
                <a16:creationId xmlns:a16="http://schemas.microsoft.com/office/drawing/2014/main" id="{C024BACD-4A54-41E7-B91F-A5192305F8E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56906" y="3481260"/>
            <a:ext cx="914400" cy="914400"/>
          </a:xfrm>
          <a:prstGeom prst="rect">
            <a:avLst/>
          </a:prstGeom>
        </p:spPr>
      </p:pic>
      <p:pic>
        <p:nvPicPr>
          <p:cNvPr id="11" name="Graphic 10" descr="Classroom">
            <a:extLst>
              <a:ext uri="{FF2B5EF4-FFF2-40B4-BE49-F238E27FC236}">
                <a16:creationId xmlns:a16="http://schemas.microsoft.com/office/drawing/2014/main" id="{D0253561-7EC8-458E-9089-F4C9E11C134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53634" y="2443853"/>
            <a:ext cx="914400" cy="914400"/>
          </a:xfrm>
          <a:prstGeom prst="rect">
            <a:avLst/>
          </a:prstGeom>
        </p:spPr>
      </p:pic>
      <p:pic>
        <p:nvPicPr>
          <p:cNvPr id="13" name="Graphic 12" descr="Users">
            <a:extLst>
              <a:ext uri="{FF2B5EF4-FFF2-40B4-BE49-F238E27FC236}">
                <a16:creationId xmlns:a16="http://schemas.microsoft.com/office/drawing/2014/main" id="{1BFCF9E3-6042-4DEF-A6BD-9A68F7C8509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347726" y="3616332"/>
            <a:ext cx="914400" cy="914400"/>
          </a:xfrm>
          <a:prstGeom prst="rect">
            <a:avLst/>
          </a:prstGeom>
        </p:spPr>
      </p:pic>
      <p:pic>
        <p:nvPicPr>
          <p:cNvPr id="15" name="Graphic 14" descr="Group brainstorm">
            <a:extLst>
              <a:ext uri="{FF2B5EF4-FFF2-40B4-BE49-F238E27FC236}">
                <a16:creationId xmlns:a16="http://schemas.microsoft.com/office/drawing/2014/main" id="{A30C2150-23CB-4615-8087-F84CBE727CA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040906" y="1378739"/>
            <a:ext cx="914400" cy="914400"/>
          </a:xfrm>
          <a:prstGeom prst="rect">
            <a:avLst/>
          </a:prstGeom>
        </p:spPr>
      </p:pic>
      <p:pic>
        <p:nvPicPr>
          <p:cNvPr id="17" name="Graphic 16" descr="Brain in head">
            <a:extLst>
              <a:ext uri="{FF2B5EF4-FFF2-40B4-BE49-F238E27FC236}">
                <a16:creationId xmlns:a16="http://schemas.microsoft.com/office/drawing/2014/main" id="{035C0F76-C40D-4DE2-AEF7-3FFE7CC831DA}"/>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033194" y="4530732"/>
            <a:ext cx="914400" cy="914400"/>
          </a:xfrm>
          <a:prstGeom prst="rect">
            <a:avLst/>
          </a:prstGeom>
        </p:spPr>
      </p:pic>
      <p:sp>
        <p:nvSpPr>
          <p:cNvPr id="18" name="Rectangle 17">
            <a:extLst>
              <a:ext uri="{FF2B5EF4-FFF2-40B4-BE49-F238E27FC236}">
                <a16:creationId xmlns:a16="http://schemas.microsoft.com/office/drawing/2014/main" id="{34252C04-5ED3-4674-BA4A-D755E8344E82}"/>
              </a:ext>
            </a:extLst>
          </p:cNvPr>
          <p:cNvSpPr/>
          <p:nvPr/>
        </p:nvSpPr>
        <p:spPr>
          <a:xfrm>
            <a:off x="-302203" y="1061578"/>
            <a:ext cx="2514599" cy="1477328"/>
          </a:xfrm>
          <a:prstGeom prst="rect">
            <a:avLst/>
          </a:prstGeom>
        </p:spPr>
        <p:txBody>
          <a:bodyPr wrap="square" anchor="t">
            <a:spAutoFit/>
          </a:bodyPr>
          <a:lstStyle/>
          <a:p>
            <a:pPr lvl="1" algn="ctr"/>
            <a:r>
              <a:rPr lang="en-GB" i="0" u="none" strike="noStrike">
                <a:effectLst/>
                <a:latin typeface="Calibri"/>
                <a:cs typeface="Calibri"/>
              </a:rPr>
              <a:t>ENGAGE:</a:t>
            </a:r>
          </a:p>
          <a:p>
            <a:pPr lvl="1" algn="ctr"/>
            <a:r>
              <a:rPr lang="en-GB">
                <a:latin typeface="Calibri"/>
                <a:cs typeface="Calibri"/>
              </a:rPr>
              <a:t> </a:t>
            </a:r>
            <a:r>
              <a:rPr lang="en-GB" i="0" u="none" strike="noStrike">
                <a:effectLst/>
                <a:latin typeface="Calibri"/>
                <a:cs typeface="Calibri"/>
              </a:rPr>
              <a:t>prior knowledge accessed and interest engaged in the phenomenon</a:t>
            </a:r>
          </a:p>
        </p:txBody>
      </p:sp>
      <p:sp>
        <p:nvSpPr>
          <p:cNvPr id="19" name="Rectangle 18">
            <a:extLst>
              <a:ext uri="{FF2B5EF4-FFF2-40B4-BE49-F238E27FC236}">
                <a16:creationId xmlns:a16="http://schemas.microsoft.com/office/drawing/2014/main" id="{699D29FE-954C-4358-9710-A1703DBC9CEE}"/>
              </a:ext>
            </a:extLst>
          </p:cNvPr>
          <p:cNvSpPr/>
          <p:nvPr/>
        </p:nvSpPr>
        <p:spPr>
          <a:xfrm>
            <a:off x="2047873" y="2162389"/>
            <a:ext cx="2428875" cy="1477328"/>
          </a:xfrm>
          <a:prstGeom prst="rect">
            <a:avLst/>
          </a:prstGeom>
        </p:spPr>
        <p:txBody>
          <a:bodyPr wrap="square">
            <a:spAutoFit/>
          </a:bodyPr>
          <a:lstStyle/>
          <a:p>
            <a:pPr lvl="1" algn="ctr"/>
            <a:r>
              <a:rPr lang="en-GB" i="0" u="none" strike="noStrike">
                <a:effectLst/>
                <a:latin typeface="Calibri"/>
                <a:cs typeface="Calibri"/>
              </a:rPr>
              <a:t>EXPLORE: participate in an activity that facilitates conceptual change</a:t>
            </a:r>
          </a:p>
        </p:txBody>
      </p:sp>
      <p:sp>
        <p:nvSpPr>
          <p:cNvPr id="20" name="Rectangle 19">
            <a:extLst>
              <a:ext uri="{FF2B5EF4-FFF2-40B4-BE49-F238E27FC236}">
                <a16:creationId xmlns:a16="http://schemas.microsoft.com/office/drawing/2014/main" id="{282A9A82-9063-4080-8C35-76043459C194}"/>
              </a:ext>
            </a:extLst>
          </p:cNvPr>
          <p:cNvSpPr/>
          <p:nvPr/>
        </p:nvSpPr>
        <p:spPr>
          <a:xfrm>
            <a:off x="4093310" y="3251063"/>
            <a:ext cx="2851611" cy="1200329"/>
          </a:xfrm>
          <a:prstGeom prst="rect">
            <a:avLst/>
          </a:prstGeom>
        </p:spPr>
        <p:txBody>
          <a:bodyPr wrap="square">
            <a:spAutoFit/>
          </a:bodyPr>
          <a:lstStyle/>
          <a:p>
            <a:pPr lvl="1" algn="ctr"/>
            <a:r>
              <a:rPr lang="en-GB" i="0" u="none" strike="noStrike">
                <a:effectLst/>
                <a:latin typeface="Calibri"/>
                <a:cs typeface="Calibri"/>
              </a:rPr>
              <a:t>EXPLAIN: </a:t>
            </a:r>
          </a:p>
          <a:p>
            <a:pPr lvl="1" algn="ctr"/>
            <a:r>
              <a:rPr lang="en-GB">
                <a:latin typeface="Calibri"/>
                <a:cs typeface="Calibri"/>
              </a:rPr>
              <a:t>learners</a:t>
            </a:r>
            <a:r>
              <a:rPr lang="en-GB" i="0" u="none" strike="noStrike">
                <a:effectLst/>
                <a:latin typeface="Calibri"/>
                <a:cs typeface="Calibri"/>
              </a:rPr>
              <a:t> generate an explanation of the phenomenon</a:t>
            </a:r>
          </a:p>
        </p:txBody>
      </p:sp>
      <p:sp>
        <p:nvSpPr>
          <p:cNvPr id="21" name="Rectangle 20">
            <a:extLst>
              <a:ext uri="{FF2B5EF4-FFF2-40B4-BE49-F238E27FC236}">
                <a16:creationId xmlns:a16="http://schemas.microsoft.com/office/drawing/2014/main" id="{A6CFB38B-B9C1-4F2E-9B6B-22E467568561}"/>
              </a:ext>
            </a:extLst>
          </p:cNvPr>
          <p:cNvSpPr/>
          <p:nvPr/>
        </p:nvSpPr>
        <p:spPr>
          <a:xfrm>
            <a:off x="6555736" y="4289163"/>
            <a:ext cx="2558812" cy="1754326"/>
          </a:xfrm>
          <a:prstGeom prst="rect">
            <a:avLst/>
          </a:prstGeom>
        </p:spPr>
        <p:txBody>
          <a:bodyPr wrap="square">
            <a:spAutoFit/>
          </a:bodyPr>
          <a:lstStyle/>
          <a:p>
            <a:pPr lvl="1" algn="ctr"/>
            <a:r>
              <a:rPr lang="en-GB" i="0" u="none" strike="noStrike">
                <a:effectLst/>
                <a:latin typeface="Calibri"/>
                <a:cs typeface="Calibri"/>
              </a:rPr>
              <a:t>ELABORATE: </a:t>
            </a:r>
          </a:p>
          <a:p>
            <a:pPr lvl="1" algn="ctr"/>
            <a:r>
              <a:rPr lang="en-GB" i="0" u="none" strike="noStrike">
                <a:effectLst/>
                <a:latin typeface="Calibri"/>
                <a:cs typeface="Calibri"/>
              </a:rPr>
              <a:t>understanding of the phenomenon challenged and deepened through new experiences</a:t>
            </a:r>
          </a:p>
        </p:txBody>
      </p:sp>
      <p:cxnSp>
        <p:nvCxnSpPr>
          <p:cNvPr id="42" name="Connector: Elbow 41">
            <a:extLst>
              <a:ext uri="{FF2B5EF4-FFF2-40B4-BE49-F238E27FC236}">
                <a16:creationId xmlns:a16="http://schemas.microsoft.com/office/drawing/2014/main" id="{A3EF3FF1-8D61-4076-9E0E-996C536F7DC4}"/>
              </a:ext>
            </a:extLst>
          </p:cNvPr>
          <p:cNvCxnSpPr>
            <a:cxnSpLocks/>
          </p:cNvCxnSpPr>
          <p:nvPr/>
        </p:nvCxnSpPr>
        <p:spPr>
          <a:xfrm>
            <a:off x="1709740" y="1257839"/>
            <a:ext cx="1214435" cy="1054306"/>
          </a:xfrm>
          <a:prstGeom prst="bentConnector3">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C1D89B12-157B-4268-988C-06A17092265D}"/>
              </a:ext>
            </a:extLst>
          </p:cNvPr>
          <p:cNvCxnSpPr>
            <a:cxnSpLocks/>
          </p:cNvCxnSpPr>
          <p:nvPr/>
        </p:nvCxnSpPr>
        <p:spPr>
          <a:xfrm>
            <a:off x="4052889" y="2373900"/>
            <a:ext cx="1214435" cy="1054306"/>
          </a:xfrm>
          <a:prstGeom prst="bentConnector3">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DE043933-7BAC-473D-9088-D94436FB70C1}"/>
              </a:ext>
            </a:extLst>
          </p:cNvPr>
          <p:cNvCxnSpPr>
            <a:cxnSpLocks/>
          </p:cNvCxnSpPr>
          <p:nvPr/>
        </p:nvCxnSpPr>
        <p:spPr>
          <a:xfrm>
            <a:off x="6219606" y="3428206"/>
            <a:ext cx="1214435" cy="1054306"/>
          </a:xfrm>
          <a:prstGeom prst="bentConnector3">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913DC68B-8481-41F4-9DAA-44F735F58CCF}"/>
              </a:ext>
            </a:extLst>
          </p:cNvPr>
          <p:cNvCxnSpPr>
            <a:cxnSpLocks/>
          </p:cNvCxnSpPr>
          <p:nvPr/>
        </p:nvCxnSpPr>
        <p:spPr>
          <a:xfrm>
            <a:off x="8664931" y="4482512"/>
            <a:ext cx="1214435" cy="1054306"/>
          </a:xfrm>
          <a:prstGeom prst="bentConnector3">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6717BC3-07FB-4291-9490-D9868C837358}"/>
              </a:ext>
            </a:extLst>
          </p:cNvPr>
          <p:cNvSpPr txBox="1"/>
          <p:nvPr/>
        </p:nvSpPr>
        <p:spPr>
          <a:xfrm>
            <a:off x="6755010" y="301024"/>
            <a:ext cx="5186675" cy="707886"/>
          </a:xfrm>
          <a:prstGeom prst="rect">
            <a:avLst/>
          </a:prstGeom>
          <a:noFill/>
        </p:spPr>
        <p:txBody>
          <a:bodyPr wrap="square" rtlCol="0">
            <a:spAutoFit/>
          </a:bodyPr>
          <a:lstStyle/>
          <a:p>
            <a:pPr algn="ctr"/>
            <a:r>
              <a:rPr lang="en-GB" sz="4000" dirty="0">
                <a:solidFill>
                  <a:srgbClr val="008CBF"/>
                </a:solidFill>
              </a:rPr>
              <a:t>5 E Instructional Model</a:t>
            </a:r>
          </a:p>
        </p:txBody>
      </p:sp>
      <p:sp>
        <p:nvSpPr>
          <p:cNvPr id="4" name="Slide Number Placeholder 3">
            <a:extLst>
              <a:ext uri="{FF2B5EF4-FFF2-40B4-BE49-F238E27FC236}">
                <a16:creationId xmlns:a16="http://schemas.microsoft.com/office/drawing/2014/main" id="{E616F0D5-BEA3-BD4D-91C7-6FC3BC5537CD}"/>
              </a:ext>
            </a:extLst>
          </p:cNvPr>
          <p:cNvSpPr>
            <a:spLocks noGrp="1"/>
          </p:cNvSpPr>
          <p:nvPr>
            <p:ph type="sldNum" sz="quarter" idx="12"/>
          </p:nvPr>
        </p:nvSpPr>
        <p:spPr/>
        <p:txBody>
          <a:bodyPr/>
          <a:lstStyle/>
          <a:p>
            <a:fld id="{21BC979E-FD66-4DE5-A630-6118B69A4F79}" type="slidenum">
              <a:rPr lang="en-GB" smtClean="0"/>
              <a:t>6</a:t>
            </a:fld>
            <a:endParaRPr lang="en-GB"/>
          </a:p>
        </p:txBody>
      </p:sp>
    </p:spTree>
    <p:extLst>
      <p:ext uri="{BB962C8B-B14F-4D97-AF65-F5344CB8AC3E}">
        <p14:creationId xmlns:p14="http://schemas.microsoft.com/office/powerpoint/2010/main" val="291275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900A2A-C25A-4D7E-97EB-2CF38FDC55D3}"/>
              </a:ext>
            </a:extLst>
          </p:cNvPr>
          <p:cNvSpPr/>
          <p:nvPr/>
        </p:nvSpPr>
        <p:spPr>
          <a:xfrm>
            <a:off x="4806951" y="519410"/>
            <a:ext cx="6546849" cy="5355312"/>
          </a:xfrm>
          <a:prstGeom prst="rect">
            <a:avLst/>
          </a:prstGeom>
        </p:spPr>
        <p:txBody>
          <a:bodyPr wrap="square" anchor="t">
            <a:spAutoFit/>
          </a:bodyPr>
          <a:lstStyle/>
          <a:p>
            <a:r>
              <a:rPr lang="en-US" dirty="0">
                <a:ea typeface="+mn-lt"/>
                <a:cs typeface="+mn-lt"/>
              </a:rPr>
              <a:t>Direct Instruction (DI) is a model for teaching that emphasizes well-developed and carefully planned lessons designed around small learning increments and clearly defined and prescribed teaching tasks. It is based on the theory that clear instruction eliminating misinterpretations can greatly improve and accelerate learning.</a:t>
            </a:r>
          </a:p>
          <a:p>
            <a:endParaRPr lang="en-US" dirty="0">
              <a:ea typeface="+mn-lt"/>
              <a:cs typeface="+mn-lt"/>
            </a:endParaRPr>
          </a:p>
          <a:p>
            <a:r>
              <a:rPr lang="en-US" dirty="0">
                <a:ea typeface="+mn-lt"/>
                <a:cs typeface="+mn-lt"/>
              </a:rPr>
              <a:t>Direct Instruction enables practitioners to identify and focus on what students know, what they don’t understand yet, and where they need additional practice or support.</a:t>
            </a:r>
          </a:p>
          <a:p>
            <a:endParaRPr lang="en-US" dirty="0">
              <a:ea typeface="+mn-lt"/>
              <a:cs typeface="+mn-lt"/>
            </a:endParaRPr>
          </a:p>
          <a:p>
            <a:r>
              <a:rPr lang="en-US" dirty="0">
                <a:ea typeface="+mn-lt"/>
                <a:cs typeface="+mn-lt"/>
              </a:rPr>
              <a:t>There are five key philosophical principles and four main features of DI. </a:t>
            </a:r>
          </a:p>
          <a:p>
            <a:endParaRPr lang="en-US" dirty="0">
              <a:ea typeface="+mn-lt"/>
              <a:cs typeface="+mn-lt"/>
            </a:endParaRPr>
          </a:p>
          <a:p>
            <a:r>
              <a:rPr lang="en-US" dirty="0">
                <a:ea typeface="+mn-lt"/>
                <a:cs typeface="+mn-lt"/>
              </a:rPr>
              <a:t>Learners are placed and grouped at their skill levels and taught to mastery.  Groups should be homogeneous with respect to learners’ current performance level, and these groups should be flexible in order to incorporate different rates of student learning.</a:t>
            </a:r>
            <a:endParaRPr lang="en-US" dirty="0"/>
          </a:p>
          <a:p>
            <a:endParaRPr lang="en-US" dirty="0">
              <a:ea typeface="+mn-lt"/>
              <a:cs typeface="+mn-lt"/>
            </a:endParaRPr>
          </a:p>
          <a:p>
            <a:endParaRPr lang="en-US" dirty="0">
              <a:cs typeface="Calibri"/>
            </a:endParaRPr>
          </a:p>
        </p:txBody>
      </p:sp>
      <p:graphicFrame>
        <p:nvGraphicFramePr>
          <p:cNvPr id="8" name="Table 8">
            <a:extLst>
              <a:ext uri="{FF2B5EF4-FFF2-40B4-BE49-F238E27FC236}">
                <a16:creationId xmlns:a16="http://schemas.microsoft.com/office/drawing/2014/main" id="{5913CB28-164E-47F4-8FF6-4C45E8E73A00}"/>
              </a:ext>
            </a:extLst>
          </p:cNvPr>
          <p:cNvGraphicFramePr>
            <a:graphicFrameLocks noGrp="1"/>
          </p:cNvGraphicFramePr>
          <p:nvPr>
            <p:extLst>
              <p:ext uri="{D42A27DB-BD31-4B8C-83A1-F6EECF244321}">
                <p14:modId xmlns:p14="http://schemas.microsoft.com/office/powerpoint/2010/main" val="4185808311"/>
              </p:ext>
            </p:extLst>
          </p:nvPr>
        </p:nvGraphicFramePr>
        <p:xfrm>
          <a:off x="260350" y="346144"/>
          <a:ext cx="4244975" cy="6117527"/>
        </p:xfrm>
        <a:graphic>
          <a:graphicData uri="http://schemas.openxmlformats.org/drawingml/2006/table">
            <a:tbl>
              <a:tblPr firstRow="1" bandRow="1">
                <a:tableStyleId>{5940675A-B579-460E-94D1-54222C63F5DA}</a:tableStyleId>
              </a:tblPr>
              <a:tblGrid>
                <a:gridCol w="1496391">
                  <a:extLst>
                    <a:ext uri="{9D8B030D-6E8A-4147-A177-3AD203B41FA5}">
                      <a16:colId xmlns:a16="http://schemas.microsoft.com/office/drawing/2014/main" val="3294227982"/>
                    </a:ext>
                  </a:extLst>
                </a:gridCol>
                <a:gridCol w="2748584">
                  <a:extLst>
                    <a:ext uri="{9D8B030D-6E8A-4147-A177-3AD203B41FA5}">
                      <a16:colId xmlns:a16="http://schemas.microsoft.com/office/drawing/2014/main" val="2773517586"/>
                    </a:ext>
                  </a:extLst>
                </a:gridCol>
              </a:tblGrid>
              <a:tr h="908680">
                <a:tc>
                  <a:txBody>
                    <a:bodyPr/>
                    <a:lstStyle/>
                    <a:p>
                      <a:r>
                        <a:rPr lang="en-GB"/>
                        <a:t>Stage or Phase</a:t>
                      </a:r>
                      <a:endParaRPr lang="en-GB">
                        <a:solidFill>
                          <a:schemeClr val="tx1">
                            <a:lumMod val="50000"/>
                            <a:lumOff val="50000"/>
                          </a:schemeClr>
                        </a:solidFill>
                      </a:endParaRPr>
                    </a:p>
                  </a:txBody>
                  <a:tcPr>
                    <a:solidFill>
                      <a:schemeClr val="bg1">
                        <a:lumMod val="75000"/>
                      </a:schemeClr>
                    </a:solidFill>
                  </a:tcPr>
                </a:tc>
                <a:tc>
                  <a:txBody>
                    <a:bodyPr/>
                    <a:lstStyle/>
                    <a:p>
                      <a:r>
                        <a:rPr lang="en-GB" b="1"/>
                        <a:t>Direct Instruction</a:t>
                      </a:r>
                    </a:p>
                    <a:p>
                      <a:r>
                        <a:rPr lang="en-GB" b="1" i="1">
                          <a:solidFill>
                            <a:schemeClr val="tx1"/>
                          </a:solidFill>
                        </a:rPr>
                        <a:t>Engelmann</a:t>
                      </a: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r>
                        <a:rPr lang="en-GB" b="1"/>
                        <a:t>Introduce new concept/review prior learning</a:t>
                      </a:r>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endParaRPr lang="en-GB" b="1" dirty="0"/>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Present content with examples/non-examples</a:t>
                      </a:r>
                    </a:p>
                  </a:txBody>
                  <a:tcPr/>
                </a:tc>
                <a:extLst>
                  <a:ext uri="{0D108BD9-81ED-4DB2-BD59-A6C34878D82A}">
                    <a16:rowId xmlns:a16="http://schemas.microsoft.com/office/drawing/2014/main" val="1455739899"/>
                  </a:ext>
                </a:extLst>
              </a:tr>
              <a:tr h="1568407">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Student response</a:t>
                      </a:r>
                    </a:p>
                    <a:p>
                      <a:endParaRPr lang="en-GB" b="1"/>
                    </a:p>
                    <a:p>
                      <a:r>
                        <a:rPr lang="en-GB" b="1"/>
                        <a:t>Teacher feedback</a:t>
                      </a:r>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dirty="0"/>
                        <a:t>Independent practice</a:t>
                      </a:r>
                    </a:p>
                  </a:txBody>
                  <a:tcPr/>
                </a:tc>
                <a:extLst>
                  <a:ext uri="{0D108BD9-81ED-4DB2-BD59-A6C34878D82A}">
                    <a16:rowId xmlns:a16="http://schemas.microsoft.com/office/drawing/2014/main" val="438334208"/>
                  </a:ext>
                </a:extLst>
              </a:tr>
            </a:tbl>
          </a:graphicData>
        </a:graphic>
      </p:graphicFrame>
      <p:sp>
        <p:nvSpPr>
          <p:cNvPr id="9" name="TextBox 8">
            <a:extLst>
              <a:ext uri="{FF2B5EF4-FFF2-40B4-BE49-F238E27FC236}">
                <a16:creationId xmlns:a16="http://schemas.microsoft.com/office/drawing/2014/main" id="{F12A3A97-4618-4C4C-8ED1-931E0F94C4CF}"/>
              </a:ext>
            </a:extLst>
          </p:cNvPr>
          <p:cNvSpPr txBox="1"/>
          <p:nvPr/>
        </p:nvSpPr>
        <p:spPr>
          <a:xfrm>
            <a:off x="260350" y="6460987"/>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cxnSp>
        <p:nvCxnSpPr>
          <p:cNvPr id="10" name="Straight Arrow Connector 9">
            <a:extLst>
              <a:ext uri="{FF2B5EF4-FFF2-40B4-BE49-F238E27FC236}">
                <a16:creationId xmlns:a16="http://schemas.microsoft.com/office/drawing/2014/main" id="{2F3FF428-32C0-4F03-8CE3-181C6B2D866E}"/>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639615F-C1D9-4324-9B18-81CB9019B22D}"/>
              </a:ext>
            </a:extLst>
          </p:cNvPr>
          <p:cNvSpPr txBox="1"/>
          <p:nvPr/>
        </p:nvSpPr>
        <p:spPr>
          <a:xfrm>
            <a:off x="4874079" y="5812972"/>
            <a:ext cx="57231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mn-lt"/>
                <a:cs typeface="+mn-lt"/>
              </a:rPr>
              <a:t>Englemann's</a:t>
            </a:r>
            <a:r>
              <a:rPr lang="en-US" dirty="0">
                <a:ea typeface="+mn-lt"/>
                <a:cs typeface="+mn-lt"/>
              </a:rPr>
              <a:t> Direct Instruction (DI)</a:t>
            </a:r>
          </a:p>
          <a:p>
            <a:pPr algn="l"/>
            <a:r>
              <a:rPr lang="en-US" dirty="0">
                <a:ea typeface="+mn-lt"/>
                <a:cs typeface="+mn-lt"/>
                <a:hlinkClick r:id="rId2"/>
              </a:rPr>
              <a:t>https://www.nifdi.org</a:t>
            </a:r>
            <a:endParaRPr lang="en-US" dirty="0"/>
          </a:p>
        </p:txBody>
      </p:sp>
      <p:sp>
        <p:nvSpPr>
          <p:cNvPr id="4" name="Slide Number Placeholder 3">
            <a:extLst>
              <a:ext uri="{FF2B5EF4-FFF2-40B4-BE49-F238E27FC236}">
                <a16:creationId xmlns:a16="http://schemas.microsoft.com/office/drawing/2014/main" id="{044F8D19-1651-1446-A866-A87132276150}"/>
              </a:ext>
            </a:extLst>
          </p:cNvPr>
          <p:cNvSpPr>
            <a:spLocks noGrp="1"/>
          </p:cNvSpPr>
          <p:nvPr>
            <p:ph type="sldNum" sz="quarter" idx="12"/>
          </p:nvPr>
        </p:nvSpPr>
        <p:spPr/>
        <p:txBody>
          <a:bodyPr/>
          <a:lstStyle/>
          <a:p>
            <a:fld id="{21BC979E-FD66-4DE5-A630-6118B69A4F79}" type="slidenum">
              <a:rPr lang="en-GB" smtClean="0"/>
              <a:t>7</a:t>
            </a:fld>
            <a:endParaRPr lang="en-GB"/>
          </a:p>
        </p:txBody>
      </p:sp>
      <p:pic>
        <p:nvPicPr>
          <p:cNvPr id="11" name="Picture 10" descr="A picture containing drawing&#10;&#10;Description automatically generated">
            <a:extLst>
              <a:ext uri="{FF2B5EF4-FFF2-40B4-BE49-F238E27FC236}">
                <a16:creationId xmlns:a16="http://schemas.microsoft.com/office/drawing/2014/main" id="{02C7FE58-0F35-7049-BEB2-C7AECCC33C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176065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Head with gears">
            <a:extLst>
              <a:ext uri="{FF2B5EF4-FFF2-40B4-BE49-F238E27FC236}">
                <a16:creationId xmlns:a16="http://schemas.microsoft.com/office/drawing/2014/main" id="{C29B1F6F-9097-4895-924C-9F74BC15A0E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95275" y="200025"/>
            <a:ext cx="914400" cy="914400"/>
          </a:xfrm>
          <a:prstGeom prst="rect">
            <a:avLst/>
          </a:prstGeom>
        </p:spPr>
      </p:pic>
      <p:pic>
        <p:nvPicPr>
          <p:cNvPr id="7" name="Graphic 6" descr="Gears">
            <a:extLst>
              <a:ext uri="{FF2B5EF4-FFF2-40B4-BE49-F238E27FC236}">
                <a16:creationId xmlns:a16="http://schemas.microsoft.com/office/drawing/2014/main" id="{C78BB4EE-0CCF-4673-8672-80FBD2EEFE5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08014" y="200025"/>
            <a:ext cx="914400" cy="914400"/>
          </a:xfrm>
          <a:prstGeom prst="rect">
            <a:avLst/>
          </a:prstGeom>
        </p:spPr>
      </p:pic>
      <p:pic>
        <p:nvPicPr>
          <p:cNvPr id="11" name="Graphic 10" descr="Classroom">
            <a:extLst>
              <a:ext uri="{FF2B5EF4-FFF2-40B4-BE49-F238E27FC236}">
                <a16:creationId xmlns:a16="http://schemas.microsoft.com/office/drawing/2014/main" id="{7C04E19D-2011-4F20-BFE7-32638600BDA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26939" y="1571400"/>
            <a:ext cx="914400" cy="914400"/>
          </a:xfrm>
          <a:prstGeom prst="rect">
            <a:avLst/>
          </a:prstGeom>
        </p:spPr>
      </p:pic>
      <p:pic>
        <p:nvPicPr>
          <p:cNvPr id="13" name="Graphic 12" descr="Social network">
            <a:extLst>
              <a:ext uri="{FF2B5EF4-FFF2-40B4-BE49-F238E27FC236}">
                <a16:creationId xmlns:a16="http://schemas.microsoft.com/office/drawing/2014/main" id="{9A562D42-D148-4635-BC28-A0F9184E915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362350" y="2942775"/>
            <a:ext cx="914400" cy="914400"/>
          </a:xfrm>
          <a:prstGeom prst="rect">
            <a:avLst/>
          </a:prstGeom>
        </p:spPr>
      </p:pic>
      <p:pic>
        <p:nvPicPr>
          <p:cNvPr id="15" name="Graphic 14" descr="Group brainstorm">
            <a:extLst>
              <a:ext uri="{FF2B5EF4-FFF2-40B4-BE49-F238E27FC236}">
                <a16:creationId xmlns:a16="http://schemas.microsoft.com/office/drawing/2014/main" id="{9D478754-1684-4062-B7AE-DC40FD79084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369529" y="4372200"/>
            <a:ext cx="914400" cy="914400"/>
          </a:xfrm>
          <a:prstGeom prst="rect">
            <a:avLst/>
          </a:prstGeom>
        </p:spPr>
      </p:pic>
      <p:pic>
        <p:nvPicPr>
          <p:cNvPr id="17" name="Graphic 16" descr="Eyes">
            <a:extLst>
              <a:ext uri="{FF2B5EF4-FFF2-40B4-BE49-F238E27FC236}">
                <a16:creationId xmlns:a16="http://schemas.microsoft.com/office/drawing/2014/main" id="{B7E8B700-0E5E-43C3-B32B-7467210B06E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02297" y="2942775"/>
            <a:ext cx="914400" cy="914400"/>
          </a:xfrm>
          <a:prstGeom prst="rect">
            <a:avLst/>
          </a:prstGeom>
        </p:spPr>
      </p:pic>
      <p:pic>
        <p:nvPicPr>
          <p:cNvPr id="19" name="Graphic 18" descr="Chat">
            <a:extLst>
              <a:ext uri="{FF2B5EF4-FFF2-40B4-BE49-F238E27FC236}">
                <a16:creationId xmlns:a16="http://schemas.microsoft.com/office/drawing/2014/main" id="{43D326B0-D42E-40F1-9178-8507F307A17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293614" y="4410525"/>
            <a:ext cx="914400" cy="914400"/>
          </a:xfrm>
          <a:prstGeom prst="rect">
            <a:avLst/>
          </a:prstGeom>
        </p:spPr>
      </p:pic>
      <p:pic>
        <p:nvPicPr>
          <p:cNvPr id="21" name="Graphic 20" descr="User">
            <a:extLst>
              <a:ext uri="{FF2B5EF4-FFF2-40B4-BE49-F238E27FC236}">
                <a16:creationId xmlns:a16="http://schemas.microsoft.com/office/drawing/2014/main" id="{E984B3B5-B986-4F36-8332-8EF36AC83A97}"/>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369529" y="5819775"/>
            <a:ext cx="914400" cy="914400"/>
          </a:xfrm>
          <a:prstGeom prst="rect">
            <a:avLst/>
          </a:prstGeom>
        </p:spPr>
      </p:pic>
      <p:pic>
        <p:nvPicPr>
          <p:cNvPr id="23" name="Graphic 22" descr="Person with idea">
            <a:extLst>
              <a:ext uri="{FF2B5EF4-FFF2-40B4-BE49-F238E27FC236}">
                <a16:creationId xmlns:a16="http://schemas.microsoft.com/office/drawing/2014/main" id="{4F8E71B0-BF7E-4132-8AB4-A6DA4F061091}"/>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286992" y="1571400"/>
            <a:ext cx="914400" cy="914400"/>
          </a:xfrm>
          <a:prstGeom prst="rect">
            <a:avLst/>
          </a:prstGeom>
        </p:spPr>
      </p:pic>
      <p:pic>
        <p:nvPicPr>
          <p:cNvPr id="24" name="Graphic 23" descr="Gears">
            <a:extLst>
              <a:ext uri="{FF2B5EF4-FFF2-40B4-BE49-F238E27FC236}">
                <a16:creationId xmlns:a16="http://schemas.microsoft.com/office/drawing/2014/main" id="{8C20B853-7343-4597-BB98-95B51C4DDBF6}"/>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302297" y="5812727"/>
            <a:ext cx="914400" cy="914400"/>
          </a:xfrm>
          <a:prstGeom prst="rect">
            <a:avLst/>
          </a:prstGeom>
        </p:spPr>
      </p:pic>
      <p:pic>
        <p:nvPicPr>
          <p:cNvPr id="26" name="Graphic 25" descr="Chevron arrows">
            <a:extLst>
              <a:ext uri="{FF2B5EF4-FFF2-40B4-BE49-F238E27FC236}">
                <a16:creationId xmlns:a16="http://schemas.microsoft.com/office/drawing/2014/main" id="{C4114EB0-789E-46F6-8977-12E5A8A4D312}"/>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2283929" y="200025"/>
            <a:ext cx="914400" cy="914400"/>
          </a:xfrm>
          <a:prstGeom prst="rect">
            <a:avLst/>
          </a:prstGeom>
        </p:spPr>
      </p:pic>
      <p:pic>
        <p:nvPicPr>
          <p:cNvPr id="27" name="Graphic 26" descr="Chevron arrows">
            <a:extLst>
              <a:ext uri="{FF2B5EF4-FFF2-40B4-BE49-F238E27FC236}">
                <a16:creationId xmlns:a16="http://schemas.microsoft.com/office/drawing/2014/main" id="{400A5345-8415-4FD8-B4A6-EB5521A71EC8}"/>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2343238" y="1517379"/>
            <a:ext cx="914400" cy="914400"/>
          </a:xfrm>
          <a:prstGeom prst="rect">
            <a:avLst/>
          </a:prstGeom>
        </p:spPr>
      </p:pic>
      <p:pic>
        <p:nvPicPr>
          <p:cNvPr id="28" name="Graphic 27" descr="Chevron arrows">
            <a:extLst>
              <a:ext uri="{FF2B5EF4-FFF2-40B4-BE49-F238E27FC236}">
                <a16:creationId xmlns:a16="http://schemas.microsoft.com/office/drawing/2014/main" id="{A737786B-0A49-45C3-86F2-6B5A9F20F7A0}"/>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2422403" y="2942775"/>
            <a:ext cx="914400" cy="914400"/>
          </a:xfrm>
          <a:prstGeom prst="rect">
            <a:avLst/>
          </a:prstGeom>
        </p:spPr>
      </p:pic>
      <p:pic>
        <p:nvPicPr>
          <p:cNvPr id="29" name="Graphic 28" descr="Chevron arrows">
            <a:extLst>
              <a:ext uri="{FF2B5EF4-FFF2-40B4-BE49-F238E27FC236}">
                <a16:creationId xmlns:a16="http://schemas.microsoft.com/office/drawing/2014/main" id="{8F60B4B5-803D-4017-AC2A-FF54FD556C1A}"/>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2355823" y="4426221"/>
            <a:ext cx="914400" cy="914400"/>
          </a:xfrm>
          <a:prstGeom prst="rect">
            <a:avLst/>
          </a:prstGeom>
        </p:spPr>
      </p:pic>
      <p:pic>
        <p:nvPicPr>
          <p:cNvPr id="30" name="Graphic 29" descr="Chevron arrows">
            <a:extLst>
              <a:ext uri="{FF2B5EF4-FFF2-40B4-BE49-F238E27FC236}">
                <a16:creationId xmlns:a16="http://schemas.microsoft.com/office/drawing/2014/main" id="{19355002-9D66-4D61-BB12-37ED4FED0DA7}"/>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2422403" y="5819775"/>
            <a:ext cx="914400" cy="914400"/>
          </a:xfrm>
          <a:prstGeom prst="rect">
            <a:avLst/>
          </a:prstGeom>
        </p:spPr>
      </p:pic>
      <p:cxnSp>
        <p:nvCxnSpPr>
          <p:cNvPr id="32" name="Straight Arrow Connector 31">
            <a:extLst>
              <a:ext uri="{FF2B5EF4-FFF2-40B4-BE49-F238E27FC236}">
                <a16:creationId xmlns:a16="http://schemas.microsoft.com/office/drawing/2014/main" id="{AFB52EC9-FFAD-4237-821D-BBD9B70D7E7F}"/>
              </a:ext>
            </a:extLst>
          </p:cNvPr>
          <p:cNvCxnSpPr/>
          <p:nvPr/>
        </p:nvCxnSpPr>
        <p:spPr>
          <a:xfrm>
            <a:off x="1286992" y="1114425"/>
            <a:ext cx="0" cy="443532"/>
          </a:xfrm>
          <a:prstGeom prst="straightConnector1">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2E17999-1F7A-4BE6-82E4-ED4965AC179D}"/>
              </a:ext>
            </a:extLst>
          </p:cNvPr>
          <p:cNvCxnSpPr/>
          <p:nvPr/>
        </p:nvCxnSpPr>
        <p:spPr>
          <a:xfrm>
            <a:off x="1286992" y="2637975"/>
            <a:ext cx="0" cy="443532"/>
          </a:xfrm>
          <a:prstGeom prst="straightConnector1">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5BB2D7D-2168-40EC-A748-88A529A8567C}"/>
              </a:ext>
            </a:extLst>
          </p:cNvPr>
          <p:cNvCxnSpPr/>
          <p:nvPr/>
        </p:nvCxnSpPr>
        <p:spPr>
          <a:xfrm>
            <a:off x="1297634" y="3928668"/>
            <a:ext cx="0" cy="443532"/>
          </a:xfrm>
          <a:prstGeom prst="straightConnector1">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A29BA8B-3C5C-4B4C-B865-AD392DE36304}"/>
              </a:ext>
            </a:extLst>
          </p:cNvPr>
          <p:cNvCxnSpPr/>
          <p:nvPr/>
        </p:nvCxnSpPr>
        <p:spPr>
          <a:xfrm>
            <a:off x="1353942" y="5460302"/>
            <a:ext cx="0" cy="443532"/>
          </a:xfrm>
          <a:prstGeom prst="straightConnector1">
            <a:avLst/>
          </a:prstGeom>
          <a:ln w="76200">
            <a:solidFill>
              <a:srgbClr val="008CBF"/>
            </a:solidFill>
            <a:tailEnd type="triangle"/>
          </a:ln>
        </p:spPr>
        <p:style>
          <a:lnRef idx="1">
            <a:schemeClr val="accent1"/>
          </a:lnRef>
          <a:fillRef idx="0">
            <a:schemeClr val="accent1"/>
          </a:fillRef>
          <a:effectRef idx="0">
            <a:schemeClr val="accent1"/>
          </a:effectRef>
          <a:fontRef idx="minor">
            <a:schemeClr val="tx1"/>
          </a:fontRef>
        </p:style>
      </p:cxnSp>
      <p:pic>
        <p:nvPicPr>
          <p:cNvPr id="37" name="Graphic 36" descr="Head with gears">
            <a:extLst>
              <a:ext uri="{FF2B5EF4-FFF2-40B4-BE49-F238E27FC236}">
                <a16:creationId xmlns:a16="http://schemas.microsoft.com/office/drawing/2014/main" id="{0A4C63F6-1D0A-4F79-AE1E-82AC169BA718}"/>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319162" y="200025"/>
            <a:ext cx="914400" cy="914400"/>
          </a:xfrm>
          <a:prstGeom prst="rect">
            <a:avLst/>
          </a:prstGeom>
        </p:spPr>
      </p:pic>
      <p:pic>
        <p:nvPicPr>
          <p:cNvPr id="38" name="Graphic 37" descr="Gears">
            <a:extLst>
              <a:ext uri="{FF2B5EF4-FFF2-40B4-BE49-F238E27FC236}">
                <a16:creationId xmlns:a16="http://schemas.microsoft.com/office/drawing/2014/main" id="{465701F7-B3A0-419E-8C4C-CA23257BD4F4}"/>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231901" y="200025"/>
            <a:ext cx="914400" cy="914400"/>
          </a:xfrm>
          <a:prstGeom prst="rect">
            <a:avLst/>
          </a:prstGeom>
        </p:spPr>
      </p:pic>
      <p:sp>
        <p:nvSpPr>
          <p:cNvPr id="39" name="Rectangle 38">
            <a:extLst>
              <a:ext uri="{FF2B5EF4-FFF2-40B4-BE49-F238E27FC236}">
                <a16:creationId xmlns:a16="http://schemas.microsoft.com/office/drawing/2014/main" id="{52FFB2C8-78A5-432D-97DD-384A95BE1D28}"/>
              </a:ext>
            </a:extLst>
          </p:cNvPr>
          <p:cNvSpPr/>
          <p:nvPr/>
        </p:nvSpPr>
        <p:spPr>
          <a:xfrm>
            <a:off x="3335957" y="275450"/>
            <a:ext cx="4912242" cy="923330"/>
          </a:xfrm>
          <a:prstGeom prst="rect">
            <a:avLst/>
          </a:prstGeom>
        </p:spPr>
        <p:txBody>
          <a:bodyPr wrap="none">
            <a:spAutoFit/>
          </a:bodyPr>
          <a:lstStyle/>
          <a:p>
            <a:r>
              <a:rPr lang="en-GB" b="1"/>
              <a:t>Introduce new concept/review prior learning.</a:t>
            </a:r>
          </a:p>
          <a:p>
            <a:r>
              <a:rPr lang="en-GB"/>
              <a:t>Make these faultless through communication that </a:t>
            </a:r>
          </a:p>
          <a:p>
            <a:r>
              <a:rPr lang="en-GB"/>
              <a:t>is logically flawless</a:t>
            </a:r>
          </a:p>
        </p:txBody>
      </p:sp>
      <p:sp>
        <p:nvSpPr>
          <p:cNvPr id="40" name="Rectangle 39">
            <a:extLst>
              <a:ext uri="{FF2B5EF4-FFF2-40B4-BE49-F238E27FC236}">
                <a16:creationId xmlns:a16="http://schemas.microsoft.com/office/drawing/2014/main" id="{A36216C8-1050-4F42-B272-D79FC3D61625}"/>
              </a:ext>
            </a:extLst>
          </p:cNvPr>
          <p:cNvSpPr/>
          <p:nvPr/>
        </p:nvSpPr>
        <p:spPr>
          <a:xfrm>
            <a:off x="3350739" y="1549685"/>
            <a:ext cx="4706062" cy="923330"/>
          </a:xfrm>
          <a:prstGeom prst="rect">
            <a:avLst/>
          </a:prstGeom>
        </p:spPr>
        <p:txBody>
          <a:bodyPr wrap="square">
            <a:spAutoFit/>
          </a:bodyPr>
          <a:lstStyle/>
          <a:p>
            <a:r>
              <a:rPr lang="en-GB" b="1"/>
              <a:t>Present content with examples/non-examples</a:t>
            </a:r>
          </a:p>
          <a:p>
            <a:r>
              <a:rPr lang="en-GB" i="1"/>
              <a:t>Predict that the learner will learn the concept conveyed by the faultless presentation. </a:t>
            </a:r>
            <a:endParaRPr lang="en-GB" b="1"/>
          </a:p>
        </p:txBody>
      </p:sp>
      <p:sp>
        <p:nvSpPr>
          <p:cNvPr id="41" name="Rectangle 40">
            <a:extLst>
              <a:ext uri="{FF2B5EF4-FFF2-40B4-BE49-F238E27FC236}">
                <a16:creationId xmlns:a16="http://schemas.microsoft.com/office/drawing/2014/main" id="{3B211F01-DF10-4C1C-818A-73EE550FB22D}"/>
              </a:ext>
            </a:extLst>
          </p:cNvPr>
          <p:cNvSpPr/>
          <p:nvPr/>
        </p:nvSpPr>
        <p:spPr>
          <a:xfrm>
            <a:off x="3408697" y="3995793"/>
            <a:ext cx="4839498" cy="1754326"/>
          </a:xfrm>
          <a:prstGeom prst="rect">
            <a:avLst/>
          </a:prstGeom>
        </p:spPr>
        <p:txBody>
          <a:bodyPr wrap="square">
            <a:spAutoFit/>
          </a:bodyPr>
          <a:lstStyle/>
          <a:p>
            <a:endParaRPr lang="en-GB" b="1"/>
          </a:p>
          <a:p>
            <a:r>
              <a:rPr lang="en-GB" b="1"/>
              <a:t>Teacher feedback</a:t>
            </a:r>
          </a:p>
          <a:p>
            <a:r>
              <a:rPr lang="en-GB"/>
              <a:t>The extent to which the learner does or does not possess the mechanisms necessary to respond to the faultless presentation of the concept.</a:t>
            </a:r>
            <a:br>
              <a:rPr lang="en-GB"/>
            </a:br>
            <a:endParaRPr lang="en-GB" b="1"/>
          </a:p>
        </p:txBody>
      </p:sp>
      <p:sp>
        <p:nvSpPr>
          <p:cNvPr id="42" name="Rectangle 41">
            <a:extLst>
              <a:ext uri="{FF2B5EF4-FFF2-40B4-BE49-F238E27FC236}">
                <a16:creationId xmlns:a16="http://schemas.microsoft.com/office/drawing/2014/main" id="{08123DF0-F75D-4F60-91A9-19C2DD08C80E}"/>
              </a:ext>
            </a:extLst>
          </p:cNvPr>
          <p:cNvSpPr/>
          <p:nvPr/>
        </p:nvSpPr>
        <p:spPr>
          <a:xfrm>
            <a:off x="3442462" y="2950105"/>
            <a:ext cx="4606495" cy="1200329"/>
          </a:xfrm>
          <a:prstGeom prst="rect">
            <a:avLst/>
          </a:prstGeom>
        </p:spPr>
        <p:txBody>
          <a:bodyPr wrap="square" anchor="t">
            <a:spAutoFit/>
          </a:bodyPr>
          <a:lstStyle/>
          <a:p>
            <a:r>
              <a:rPr lang="en-GB" b="1"/>
              <a:t>Student response</a:t>
            </a:r>
          </a:p>
          <a:p>
            <a:r>
              <a:rPr lang="en-GB"/>
              <a:t>Observe whether the learner actually learns the intended concept or whether the learner has difficulty</a:t>
            </a:r>
            <a:endParaRPr lang="en-GB" b="1"/>
          </a:p>
        </p:txBody>
      </p:sp>
      <p:sp>
        <p:nvSpPr>
          <p:cNvPr id="43" name="Rectangle 42">
            <a:extLst>
              <a:ext uri="{FF2B5EF4-FFF2-40B4-BE49-F238E27FC236}">
                <a16:creationId xmlns:a16="http://schemas.microsoft.com/office/drawing/2014/main" id="{EF829CA8-B2B0-4370-A681-15D9F4CC2159}"/>
              </a:ext>
            </a:extLst>
          </p:cNvPr>
          <p:cNvSpPr/>
          <p:nvPr/>
        </p:nvSpPr>
        <p:spPr>
          <a:xfrm>
            <a:off x="3408697" y="5630611"/>
            <a:ext cx="4839496" cy="1200329"/>
          </a:xfrm>
          <a:prstGeom prst="rect">
            <a:avLst/>
          </a:prstGeom>
        </p:spPr>
        <p:txBody>
          <a:bodyPr wrap="square" anchor="t">
            <a:spAutoFit/>
          </a:bodyPr>
          <a:lstStyle/>
          <a:p>
            <a:r>
              <a:rPr lang="en-GB" b="1"/>
              <a:t>Independent practice</a:t>
            </a:r>
          </a:p>
          <a:p>
            <a:r>
              <a:rPr lang="en-GB"/>
              <a:t>Design instruction for the unsuccessful learner that will modify the learner's capacity to respond to the faultless presentation</a:t>
            </a:r>
            <a:endParaRPr lang="en-GB" b="1"/>
          </a:p>
        </p:txBody>
      </p:sp>
      <p:sp>
        <p:nvSpPr>
          <p:cNvPr id="44" name="Rectangle 43">
            <a:extLst>
              <a:ext uri="{FF2B5EF4-FFF2-40B4-BE49-F238E27FC236}">
                <a16:creationId xmlns:a16="http://schemas.microsoft.com/office/drawing/2014/main" id="{04295B27-DA73-4FBE-84C4-D542AC790BE2}"/>
              </a:ext>
            </a:extLst>
          </p:cNvPr>
          <p:cNvSpPr/>
          <p:nvPr/>
        </p:nvSpPr>
        <p:spPr>
          <a:xfrm>
            <a:off x="8248193" y="3119006"/>
            <a:ext cx="3807774" cy="707886"/>
          </a:xfrm>
          <a:prstGeom prst="rect">
            <a:avLst/>
          </a:prstGeom>
        </p:spPr>
        <p:txBody>
          <a:bodyPr wrap="none">
            <a:spAutoFit/>
          </a:bodyPr>
          <a:lstStyle/>
          <a:p>
            <a:r>
              <a:rPr lang="en-GB" sz="4000">
                <a:solidFill>
                  <a:srgbClr val="008CBF"/>
                </a:solidFill>
              </a:rPr>
              <a:t>Direct Instruction</a:t>
            </a:r>
          </a:p>
        </p:txBody>
      </p:sp>
      <p:sp>
        <p:nvSpPr>
          <p:cNvPr id="4" name="Slide Number Placeholder 3">
            <a:extLst>
              <a:ext uri="{FF2B5EF4-FFF2-40B4-BE49-F238E27FC236}">
                <a16:creationId xmlns:a16="http://schemas.microsoft.com/office/drawing/2014/main" id="{1087425C-3F4F-3048-B22F-76DCC6CA2D61}"/>
              </a:ext>
            </a:extLst>
          </p:cNvPr>
          <p:cNvSpPr>
            <a:spLocks noGrp="1"/>
          </p:cNvSpPr>
          <p:nvPr>
            <p:ph type="sldNum" sz="quarter" idx="12"/>
          </p:nvPr>
        </p:nvSpPr>
        <p:spPr/>
        <p:txBody>
          <a:bodyPr/>
          <a:lstStyle/>
          <a:p>
            <a:fld id="{21BC979E-FD66-4DE5-A630-6118B69A4F79}" type="slidenum">
              <a:rPr lang="en-GB" smtClean="0"/>
              <a:t>8</a:t>
            </a:fld>
            <a:endParaRPr lang="en-GB"/>
          </a:p>
        </p:txBody>
      </p:sp>
    </p:spTree>
    <p:extLst>
      <p:ext uri="{BB962C8B-B14F-4D97-AF65-F5344CB8AC3E}">
        <p14:creationId xmlns:p14="http://schemas.microsoft.com/office/powerpoint/2010/main" val="12995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AC63B-1EA7-43EE-90A5-0D40349D1D87}"/>
              </a:ext>
            </a:extLst>
          </p:cNvPr>
          <p:cNvSpPr txBox="1"/>
          <p:nvPr/>
        </p:nvSpPr>
        <p:spPr>
          <a:xfrm>
            <a:off x="4972049" y="6111359"/>
            <a:ext cx="6886575" cy="646331"/>
          </a:xfrm>
          <a:prstGeom prst="rect">
            <a:avLst/>
          </a:prstGeom>
          <a:noFill/>
        </p:spPr>
        <p:txBody>
          <a:bodyPr wrap="square" rtlCol="0">
            <a:spAutoFit/>
          </a:bodyPr>
          <a:lstStyle/>
          <a:p>
            <a:r>
              <a:rPr lang="en-GB" b="0" i="0" u="none" strike="noStrike" dirty="0">
                <a:solidFill>
                  <a:srgbClr val="121212"/>
                </a:solidFill>
                <a:effectLst/>
                <a:latin typeface="Noto Sans"/>
              </a:rPr>
              <a:t>Kolb's learning cycle</a:t>
            </a:r>
          </a:p>
          <a:p>
            <a:r>
              <a:rPr lang="en-GB" dirty="0">
                <a:hlinkClick r:id="rId2"/>
              </a:rPr>
              <a:t>https://www.simplypsychology.org/learning-kolb.html</a:t>
            </a:r>
            <a:r>
              <a:rPr lang="en-GB" dirty="0"/>
              <a:t> </a:t>
            </a:r>
          </a:p>
        </p:txBody>
      </p:sp>
      <p:sp>
        <p:nvSpPr>
          <p:cNvPr id="9" name="Rectangle 8">
            <a:extLst>
              <a:ext uri="{FF2B5EF4-FFF2-40B4-BE49-F238E27FC236}">
                <a16:creationId xmlns:a16="http://schemas.microsoft.com/office/drawing/2014/main" id="{DB0342F3-A32B-4BA8-B450-F937783CD1F6}"/>
              </a:ext>
            </a:extLst>
          </p:cNvPr>
          <p:cNvSpPr/>
          <p:nvPr/>
        </p:nvSpPr>
        <p:spPr>
          <a:xfrm>
            <a:off x="5077777" y="320354"/>
            <a:ext cx="6096000" cy="5078313"/>
          </a:xfrm>
          <a:prstGeom prst="rect">
            <a:avLst/>
          </a:prstGeom>
        </p:spPr>
        <p:txBody>
          <a:bodyPr anchor="t">
            <a:spAutoFit/>
          </a:bodyPr>
          <a:lstStyle/>
          <a:p>
            <a:r>
              <a:rPr lang="en-GB" b="1" i="0" u="none" strike="noStrike">
                <a:solidFill>
                  <a:srgbClr val="121212"/>
                </a:solidFill>
                <a:effectLst/>
                <a:latin typeface="Calibri"/>
                <a:cs typeface="Calibri"/>
              </a:rPr>
              <a:t>Kolb's </a:t>
            </a:r>
            <a:r>
              <a:rPr lang="en-GB" b="1">
                <a:solidFill>
                  <a:srgbClr val="121212"/>
                </a:solidFill>
                <a:latin typeface="Calibri"/>
                <a:cs typeface="Calibri"/>
              </a:rPr>
              <a:t>Experiential</a:t>
            </a:r>
            <a:r>
              <a:rPr lang="en-GB" b="1" i="0" u="none" strike="noStrike">
                <a:solidFill>
                  <a:srgbClr val="121212"/>
                </a:solidFill>
                <a:effectLst/>
                <a:latin typeface="Calibri"/>
                <a:cs typeface="Calibri"/>
              </a:rPr>
              <a:t> </a:t>
            </a:r>
            <a:r>
              <a:rPr lang="en-GB" b="1">
                <a:solidFill>
                  <a:srgbClr val="121212"/>
                </a:solidFill>
                <a:latin typeface="Calibri"/>
                <a:cs typeface="Calibri"/>
              </a:rPr>
              <a:t>Learning</a:t>
            </a:r>
            <a:r>
              <a:rPr lang="en-GB" b="1" i="0" u="none" strike="noStrike">
                <a:solidFill>
                  <a:srgbClr val="121212"/>
                </a:solidFill>
                <a:effectLst/>
                <a:latin typeface="Calibri"/>
                <a:cs typeface="Calibri"/>
              </a:rPr>
              <a:t> style theory </a:t>
            </a:r>
            <a:r>
              <a:rPr lang="en-GB" b="0" i="0" u="none" strike="noStrike">
                <a:solidFill>
                  <a:srgbClr val="121212"/>
                </a:solidFill>
                <a:effectLst/>
                <a:latin typeface="Calibri"/>
                <a:cs typeface="Calibri"/>
              </a:rPr>
              <a:t>is typically represented by a four-stage learning cycle in which the learner 'touches all the bases’:</a:t>
            </a:r>
          </a:p>
          <a:p>
            <a:endParaRPr lang="en-GB" b="0" i="0" u="none" strike="noStrike">
              <a:solidFill>
                <a:srgbClr val="121212"/>
              </a:solidFill>
              <a:effectLst/>
              <a:latin typeface="Calibri"/>
              <a:cs typeface="Calibri"/>
            </a:endParaRPr>
          </a:p>
          <a:p>
            <a:pPr marL="342900" indent="-342900">
              <a:buAutoNum type="arabicPeriod"/>
            </a:pPr>
            <a:r>
              <a:rPr lang="en-GB" b="1" i="0" u="none" strike="noStrike">
                <a:solidFill>
                  <a:srgbClr val="121212"/>
                </a:solidFill>
                <a:effectLst/>
                <a:latin typeface="Calibri"/>
                <a:cs typeface="Calibri"/>
              </a:rPr>
              <a:t>Concrete Experience</a:t>
            </a:r>
            <a:r>
              <a:rPr lang="en-GB" b="0" i="0" u="none" strike="noStrike">
                <a:solidFill>
                  <a:srgbClr val="121212"/>
                </a:solidFill>
                <a:effectLst/>
                <a:latin typeface="Calibri"/>
                <a:cs typeface="Calibri"/>
              </a:rPr>
              <a:t> - a new experience or situation is encountered, or a reinterpretation of existing experience.</a:t>
            </a:r>
          </a:p>
          <a:p>
            <a:pPr marL="342900" indent="-342900">
              <a:buAutoNum type="arabicPeriod"/>
            </a:pPr>
            <a:endParaRPr lang="en-GB" b="1">
              <a:solidFill>
                <a:srgbClr val="121212"/>
              </a:solidFill>
              <a:latin typeface="Calibri"/>
              <a:cs typeface="Calibri"/>
            </a:endParaRPr>
          </a:p>
          <a:p>
            <a:pPr marL="342900" indent="-342900">
              <a:buAutoNum type="arabicPeriod"/>
            </a:pPr>
            <a:r>
              <a:rPr lang="en-GB" b="1" i="0" u="none" strike="noStrike">
                <a:solidFill>
                  <a:srgbClr val="121212"/>
                </a:solidFill>
                <a:effectLst/>
                <a:latin typeface="Calibri"/>
                <a:cs typeface="Calibri"/>
              </a:rPr>
              <a:t>Reflective Observation of the New Experience</a:t>
            </a:r>
            <a:r>
              <a:rPr lang="en-GB" b="0" i="0" u="none" strike="noStrike">
                <a:solidFill>
                  <a:srgbClr val="121212"/>
                </a:solidFill>
                <a:effectLst/>
                <a:latin typeface="Calibri"/>
                <a:cs typeface="Calibri"/>
              </a:rPr>
              <a:t> - of particular importance are any inconsistencies between experience and understanding.</a:t>
            </a:r>
          </a:p>
          <a:p>
            <a:pPr marL="342900" indent="-342900">
              <a:buAutoNum type="arabicPeriod"/>
            </a:pPr>
            <a:endParaRPr lang="en-GB" b="1">
              <a:solidFill>
                <a:srgbClr val="121212"/>
              </a:solidFill>
              <a:latin typeface="Calibri"/>
              <a:cs typeface="Calibri"/>
            </a:endParaRPr>
          </a:p>
          <a:p>
            <a:pPr marL="342900" indent="-342900">
              <a:buAutoNum type="arabicPeriod"/>
            </a:pPr>
            <a:r>
              <a:rPr lang="en-GB" b="1" i="0" u="none" strike="noStrike">
                <a:solidFill>
                  <a:srgbClr val="121212"/>
                </a:solidFill>
                <a:effectLst/>
                <a:latin typeface="Calibri"/>
                <a:cs typeface="Calibri"/>
              </a:rPr>
              <a:t>Abstract Conceptualization</a:t>
            </a:r>
            <a:r>
              <a:rPr lang="en-GB" b="0" i="0" u="none" strike="noStrike">
                <a:solidFill>
                  <a:srgbClr val="121212"/>
                </a:solidFill>
                <a:effectLst/>
                <a:latin typeface="Calibri"/>
                <a:cs typeface="Calibri"/>
              </a:rPr>
              <a:t> reflection gives rise to a new </a:t>
            </a:r>
            <a:r>
              <a:rPr lang="en-GB"/>
              <a:t>idea, or a modification of an existing abstract concept (the person has learned from their experience).</a:t>
            </a:r>
            <a:endParaRPr lang="en-GB">
              <a:cs typeface="Calibri"/>
            </a:endParaRPr>
          </a:p>
          <a:p>
            <a:pPr marL="342900" indent="-342900">
              <a:buAutoNum type="arabicPeriod"/>
            </a:pPr>
            <a:endParaRPr lang="en-GB" b="1"/>
          </a:p>
          <a:p>
            <a:pPr marL="342900" indent="-342900">
              <a:buAutoNum type="arabicPeriod"/>
            </a:pPr>
            <a:r>
              <a:rPr lang="en-GB" b="1"/>
              <a:t>Active Experimentation</a:t>
            </a:r>
            <a:r>
              <a:rPr lang="en-GB"/>
              <a:t> - the learner applies their idea(s) to the world around them to see what happens.</a:t>
            </a:r>
            <a:endParaRPr lang="en-GB" b="0" i="0" u="none" strike="noStrike">
              <a:solidFill>
                <a:srgbClr val="121212"/>
              </a:solidFill>
              <a:effectLst/>
              <a:latin typeface="Calibri"/>
              <a:cs typeface="Calibri"/>
            </a:endParaRPr>
          </a:p>
          <a:p>
            <a:endParaRPr lang="en-GB"/>
          </a:p>
        </p:txBody>
      </p:sp>
      <p:graphicFrame>
        <p:nvGraphicFramePr>
          <p:cNvPr id="14" name="Table 8">
            <a:extLst>
              <a:ext uri="{FF2B5EF4-FFF2-40B4-BE49-F238E27FC236}">
                <a16:creationId xmlns:a16="http://schemas.microsoft.com/office/drawing/2014/main" id="{AA6A8E9C-D3F7-4820-AA54-C9BD3659BA99}"/>
              </a:ext>
            </a:extLst>
          </p:cNvPr>
          <p:cNvGraphicFramePr>
            <a:graphicFrameLocks noGrp="1"/>
          </p:cNvGraphicFramePr>
          <p:nvPr>
            <p:extLst>
              <p:ext uri="{D42A27DB-BD31-4B8C-83A1-F6EECF244321}">
                <p14:modId xmlns:p14="http://schemas.microsoft.com/office/powerpoint/2010/main" val="1094769522"/>
              </p:ext>
            </p:extLst>
          </p:nvPr>
        </p:nvGraphicFramePr>
        <p:xfrm>
          <a:off x="260350" y="346144"/>
          <a:ext cx="4521068" cy="6117527"/>
        </p:xfrm>
        <a:graphic>
          <a:graphicData uri="http://schemas.openxmlformats.org/drawingml/2006/table">
            <a:tbl>
              <a:tblPr firstRow="1" bandRow="1">
                <a:tableStyleId>{5940675A-B579-460E-94D1-54222C63F5DA}</a:tableStyleId>
              </a:tblPr>
              <a:tblGrid>
                <a:gridCol w="1593716">
                  <a:extLst>
                    <a:ext uri="{9D8B030D-6E8A-4147-A177-3AD203B41FA5}">
                      <a16:colId xmlns:a16="http://schemas.microsoft.com/office/drawing/2014/main" val="3294227982"/>
                    </a:ext>
                  </a:extLst>
                </a:gridCol>
                <a:gridCol w="2927352">
                  <a:extLst>
                    <a:ext uri="{9D8B030D-6E8A-4147-A177-3AD203B41FA5}">
                      <a16:colId xmlns:a16="http://schemas.microsoft.com/office/drawing/2014/main" val="2773517586"/>
                    </a:ext>
                  </a:extLst>
                </a:gridCol>
              </a:tblGrid>
              <a:tr h="908680">
                <a:tc>
                  <a:txBody>
                    <a:bodyPr/>
                    <a:lstStyle/>
                    <a:p>
                      <a:r>
                        <a:rPr lang="en-GB"/>
                        <a:t>Stage or</a:t>
                      </a:r>
                      <a:endParaRPr lang="en-GB">
                        <a:solidFill>
                          <a:schemeClr val="tx1">
                            <a:lumMod val="50000"/>
                            <a:lumOff val="50000"/>
                          </a:schemeClr>
                        </a:solidFill>
                      </a:endParaRPr>
                    </a:p>
                    <a:p>
                      <a:pPr lvl="0">
                        <a:buNone/>
                      </a:pPr>
                      <a:r>
                        <a:rPr lang="en-GB"/>
                        <a:t>Phase</a:t>
                      </a:r>
                      <a:endParaRPr lang="en-GB">
                        <a:solidFill>
                          <a:schemeClr val="tx1">
                            <a:lumMod val="50000"/>
                            <a:lumOff val="50000"/>
                          </a:schemeClr>
                        </a:solidFill>
                      </a:endParaRPr>
                    </a:p>
                  </a:txBody>
                  <a:tcPr>
                    <a:solidFill>
                      <a:schemeClr val="bg1">
                        <a:lumMod val="75000"/>
                      </a:schemeClr>
                    </a:solidFill>
                  </a:tcPr>
                </a:tc>
                <a:tc>
                  <a:txBody>
                    <a:bodyPr/>
                    <a:lstStyle/>
                    <a:p>
                      <a:r>
                        <a:rPr lang="en-GB" b="1"/>
                        <a:t>Experiential Learning</a:t>
                      </a:r>
                    </a:p>
                    <a:p>
                      <a:r>
                        <a:rPr lang="en-GB" b="1" i="1">
                          <a:solidFill>
                            <a:schemeClr val="tx1"/>
                          </a:solidFill>
                        </a:rPr>
                        <a:t>Kolb</a:t>
                      </a:r>
                    </a:p>
                  </a:txBody>
                  <a:tcPr>
                    <a:solidFill>
                      <a:schemeClr val="bg1">
                        <a:lumMod val="75000"/>
                      </a:schemeClr>
                    </a:solidFill>
                  </a:tcPr>
                </a:tc>
                <a:extLst>
                  <a:ext uri="{0D108BD9-81ED-4DB2-BD59-A6C34878D82A}">
                    <a16:rowId xmlns:a16="http://schemas.microsoft.com/office/drawing/2014/main" val="3192136302"/>
                  </a:ext>
                </a:extLst>
              </a:tr>
              <a:tr h="908680">
                <a:tc>
                  <a:txBody>
                    <a:bodyPr/>
                    <a:lstStyle/>
                    <a:p>
                      <a:r>
                        <a:rPr lang="en-GB"/>
                        <a:t>Engage interest</a:t>
                      </a:r>
                      <a:endParaRPr lang="en-GB">
                        <a:solidFill>
                          <a:schemeClr val="tx1">
                            <a:lumMod val="50000"/>
                            <a:lumOff val="50000"/>
                          </a:schemeClr>
                        </a:solidFill>
                      </a:endParaRPr>
                    </a:p>
                  </a:txBody>
                  <a:tcPr/>
                </a:tc>
                <a:tc>
                  <a:txBody>
                    <a:bodyPr/>
                    <a:lstStyle/>
                    <a:p>
                      <a:endParaRPr lang="en-GB" b="1"/>
                    </a:p>
                  </a:txBody>
                  <a:tcPr/>
                </a:tc>
                <a:extLst>
                  <a:ext uri="{0D108BD9-81ED-4DB2-BD59-A6C34878D82A}">
                    <a16:rowId xmlns:a16="http://schemas.microsoft.com/office/drawing/2014/main" val="1418286386"/>
                  </a:ext>
                </a:extLst>
              </a:tr>
              <a:tr h="908680">
                <a:tc>
                  <a:txBody>
                    <a:bodyPr/>
                    <a:lstStyle/>
                    <a:p>
                      <a:r>
                        <a:rPr lang="en-GB"/>
                        <a:t>Set goals for learning</a:t>
                      </a:r>
                      <a:endParaRPr lang="en-GB">
                        <a:solidFill>
                          <a:schemeClr val="tx1">
                            <a:lumMod val="50000"/>
                            <a:lumOff val="50000"/>
                          </a:schemeClr>
                        </a:solidFill>
                      </a:endParaRPr>
                    </a:p>
                  </a:txBody>
                  <a:tcPr/>
                </a:tc>
                <a:tc>
                  <a:txBody>
                    <a:bodyPr/>
                    <a:lstStyle/>
                    <a:p>
                      <a:endParaRPr lang="en-GB" b="1"/>
                    </a:p>
                  </a:txBody>
                  <a:tcPr/>
                </a:tc>
                <a:extLst>
                  <a:ext uri="{0D108BD9-81ED-4DB2-BD59-A6C34878D82A}">
                    <a16:rowId xmlns:a16="http://schemas.microsoft.com/office/drawing/2014/main" val="3693939916"/>
                  </a:ext>
                </a:extLst>
              </a:tr>
              <a:tr h="908680">
                <a:tc>
                  <a:txBody>
                    <a:bodyPr/>
                    <a:lstStyle/>
                    <a:p>
                      <a:r>
                        <a:rPr lang="en-GB"/>
                        <a:t>Guide new learning</a:t>
                      </a:r>
                      <a:endParaRPr lang="en-GB">
                        <a:solidFill>
                          <a:schemeClr val="tx1">
                            <a:lumMod val="50000"/>
                            <a:lumOff val="50000"/>
                          </a:schemeClr>
                        </a:solidFill>
                      </a:endParaRPr>
                    </a:p>
                  </a:txBody>
                  <a:tcPr/>
                </a:tc>
                <a:tc>
                  <a:txBody>
                    <a:bodyPr/>
                    <a:lstStyle/>
                    <a:p>
                      <a:r>
                        <a:rPr lang="en-GB" b="1"/>
                        <a:t>Concrete experience</a:t>
                      </a:r>
                    </a:p>
                    <a:p>
                      <a:endParaRPr lang="en-GB" b="1"/>
                    </a:p>
                    <a:p>
                      <a:r>
                        <a:rPr lang="en-GB" b="1"/>
                        <a:t>Reflective observation</a:t>
                      </a:r>
                    </a:p>
                  </a:txBody>
                  <a:tcPr/>
                </a:tc>
                <a:extLst>
                  <a:ext uri="{0D108BD9-81ED-4DB2-BD59-A6C34878D82A}">
                    <a16:rowId xmlns:a16="http://schemas.microsoft.com/office/drawing/2014/main" val="1455739899"/>
                  </a:ext>
                </a:extLst>
              </a:tr>
              <a:tr h="1568407">
                <a:tc>
                  <a:txBody>
                    <a:bodyPr/>
                    <a:lstStyle/>
                    <a:p>
                      <a:r>
                        <a:rPr lang="en-GB"/>
                        <a:t>Consolidate and reflect on learning</a:t>
                      </a:r>
                      <a:endParaRPr lang="en-GB">
                        <a:solidFill>
                          <a:schemeClr val="tx1">
                            <a:lumMod val="50000"/>
                            <a:lumOff val="50000"/>
                          </a:schemeClr>
                        </a:solidFill>
                      </a:endParaRPr>
                    </a:p>
                  </a:txBody>
                  <a:tcPr/>
                </a:tc>
                <a:tc>
                  <a:txBody>
                    <a:bodyPr/>
                    <a:lstStyle/>
                    <a:p>
                      <a:r>
                        <a:rPr lang="en-GB" b="1"/>
                        <a:t>Abstract conceptualisation</a:t>
                      </a:r>
                    </a:p>
                  </a:txBody>
                  <a:tcPr/>
                </a:tc>
                <a:extLst>
                  <a:ext uri="{0D108BD9-81ED-4DB2-BD59-A6C34878D82A}">
                    <a16:rowId xmlns:a16="http://schemas.microsoft.com/office/drawing/2014/main" val="4164299389"/>
                  </a:ext>
                </a:extLst>
              </a:tr>
              <a:tr h="908680">
                <a:tc>
                  <a:txBody>
                    <a:bodyPr/>
                    <a:lstStyle/>
                    <a:p>
                      <a:r>
                        <a:rPr lang="en-GB"/>
                        <a:t>Applying new learning</a:t>
                      </a:r>
                      <a:endParaRPr lang="en-GB">
                        <a:solidFill>
                          <a:schemeClr val="tx1">
                            <a:lumMod val="50000"/>
                            <a:lumOff val="50000"/>
                          </a:schemeClr>
                        </a:solidFill>
                      </a:endParaRPr>
                    </a:p>
                  </a:txBody>
                  <a:tcPr/>
                </a:tc>
                <a:tc>
                  <a:txBody>
                    <a:bodyPr/>
                    <a:lstStyle/>
                    <a:p>
                      <a:r>
                        <a:rPr lang="en-GB" b="1"/>
                        <a:t>Active experimentation</a:t>
                      </a:r>
                    </a:p>
                  </a:txBody>
                  <a:tcPr/>
                </a:tc>
                <a:extLst>
                  <a:ext uri="{0D108BD9-81ED-4DB2-BD59-A6C34878D82A}">
                    <a16:rowId xmlns:a16="http://schemas.microsoft.com/office/drawing/2014/main" val="438334208"/>
                  </a:ext>
                </a:extLst>
              </a:tr>
            </a:tbl>
          </a:graphicData>
        </a:graphic>
      </p:graphicFrame>
      <p:cxnSp>
        <p:nvCxnSpPr>
          <p:cNvPr id="8" name="Straight Arrow Connector 7">
            <a:extLst>
              <a:ext uri="{FF2B5EF4-FFF2-40B4-BE49-F238E27FC236}">
                <a16:creationId xmlns:a16="http://schemas.microsoft.com/office/drawing/2014/main" id="{F080CF4B-E4C3-4BB7-BD3E-54D6F8A970EE}"/>
              </a:ext>
            </a:extLst>
          </p:cNvPr>
          <p:cNvCxnSpPr/>
          <p:nvPr/>
        </p:nvCxnSpPr>
        <p:spPr>
          <a:xfrm>
            <a:off x="1371600" y="533400"/>
            <a:ext cx="0" cy="6381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C372919-48A0-424D-8D8D-B608977AC78E}"/>
              </a:ext>
            </a:extLst>
          </p:cNvPr>
          <p:cNvSpPr txBox="1"/>
          <p:nvPr/>
        </p:nvSpPr>
        <p:spPr>
          <a:xfrm>
            <a:off x="260350" y="6460987"/>
            <a:ext cx="4244975" cy="246221"/>
          </a:xfrm>
          <a:prstGeom prst="rect">
            <a:avLst/>
          </a:prstGeom>
          <a:noFill/>
        </p:spPr>
        <p:txBody>
          <a:bodyPr wrap="square" rtlCol="0">
            <a:spAutoFit/>
          </a:bodyPr>
          <a:lstStyle/>
          <a:p>
            <a:r>
              <a:rPr lang="en-GB" sz="1000" dirty="0">
                <a:ea typeface="+mn-lt"/>
                <a:cs typeface="+mn-lt"/>
              </a:rPr>
              <a:t>Hubbell, E R., Goodwin, B., (2019)</a:t>
            </a:r>
            <a:endParaRPr lang="en-GB" sz="1000" dirty="0"/>
          </a:p>
        </p:txBody>
      </p:sp>
      <p:sp>
        <p:nvSpPr>
          <p:cNvPr id="3" name="Slide Number Placeholder 2">
            <a:extLst>
              <a:ext uri="{FF2B5EF4-FFF2-40B4-BE49-F238E27FC236}">
                <a16:creationId xmlns:a16="http://schemas.microsoft.com/office/drawing/2014/main" id="{ADE5E69A-09C8-0F49-883B-81B14A22E71B}"/>
              </a:ext>
            </a:extLst>
          </p:cNvPr>
          <p:cNvSpPr>
            <a:spLocks noGrp="1"/>
          </p:cNvSpPr>
          <p:nvPr>
            <p:ph type="sldNum" sz="quarter" idx="12"/>
          </p:nvPr>
        </p:nvSpPr>
        <p:spPr/>
        <p:txBody>
          <a:bodyPr/>
          <a:lstStyle/>
          <a:p>
            <a:fld id="{21BC979E-FD66-4DE5-A630-6118B69A4F79}" type="slidenum">
              <a:rPr lang="en-GB" smtClean="0"/>
              <a:t>9</a:t>
            </a:fld>
            <a:endParaRPr lang="en-GB"/>
          </a:p>
        </p:txBody>
      </p:sp>
      <p:pic>
        <p:nvPicPr>
          <p:cNvPr id="10" name="Picture 9" descr="A picture containing drawing&#10;&#10;Description automatically generated">
            <a:extLst>
              <a:ext uri="{FF2B5EF4-FFF2-40B4-BE49-F238E27FC236}">
                <a16:creationId xmlns:a16="http://schemas.microsoft.com/office/drawing/2014/main" id="{C02A70F0-D6CC-2B46-ACC2-962DEC9E0AA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3800" y="359190"/>
            <a:ext cx="503450" cy="766119"/>
          </a:xfrm>
          <a:prstGeom prst="rect">
            <a:avLst/>
          </a:prstGeom>
        </p:spPr>
      </p:pic>
    </p:spTree>
    <p:extLst>
      <p:ext uri="{BB962C8B-B14F-4D97-AF65-F5344CB8AC3E}">
        <p14:creationId xmlns:p14="http://schemas.microsoft.com/office/powerpoint/2010/main" val="19258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2939</Words>
  <Application>Microsoft Office PowerPoint</Application>
  <PresentationFormat>Widescreen</PresentationFormat>
  <Paragraphs>686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Noto Sans</vt:lpstr>
      <vt:lpstr>Open Sans</vt:lpstr>
      <vt:lpstr>Segoe UI</vt:lpstr>
      <vt:lpstr>Office Theme</vt:lpstr>
      <vt:lpstr>PowerPoint Presentation</vt:lpstr>
      <vt:lpstr>Contents </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List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Muteham, Louise</dc:creator>
  <cp:lastModifiedBy>N Gould</cp:lastModifiedBy>
  <cp:revision>37</cp:revision>
  <dcterms:created xsi:type="dcterms:W3CDTF">2020-06-23T10:53:19Z</dcterms:created>
  <dcterms:modified xsi:type="dcterms:W3CDTF">2020-09-03T10:43:48Z</dcterms:modified>
</cp:coreProperties>
</file>